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309" r:id="rId21"/>
    <p:sldId id="319" r:id="rId22"/>
    <p:sldId id="320"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3" r:id="rId39"/>
    <p:sldId id="295" r:id="rId40"/>
    <p:sldId id="296" r:id="rId41"/>
    <p:sldId id="297" r:id="rId42"/>
    <p:sldId id="305" r:id="rId43"/>
    <p:sldId id="306" r:id="rId44"/>
    <p:sldId id="307" r:id="rId45"/>
    <p:sldId id="308" r:id="rId46"/>
    <p:sldId id="298" r:id="rId47"/>
    <p:sldId id="300" r:id="rId48"/>
    <p:sldId id="302" r:id="rId49"/>
    <p:sldId id="311" r:id="rId50"/>
    <p:sldId id="312" r:id="rId51"/>
    <p:sldId id="313" r:id="rId52"/>
    <p:sldId id="324" r:id="rId53"/>
    <p:sldId id="325" r:id="rId54"/>
    <p:sldId id="314" r:id="rId55"/>
    <p:sldId id="326" r:id="rId56"/>
    <p:sldId id="327" r:id="rId57"/>
    <p:sldId id="328" r:id="rId58"/>
    <p:sldId id="329" r:id="rId59"/>
    <p:sldId id="330" r:id="rId60"/>
    <p:sldId id="331" r:id="rId61"/>
    <p:sldId id="332" r:id="rId62"/>
    <p:sldId id="335" r:id="rId63"/>
    <p:sldId id="338" r:id="rId64"/>
    <p:sldId id="339" r:id="rId65"/>
    <p:sldId id="340" r:id="rId66"/>
    <p:sldId id="341" r:id="rId67"/>
    <p:sldId id="342" r:id="rId68"/>
    <p:sldId id="344" r:id="rId69"/>
    <p:sldId id="345" r:id="rId70"/>
    <p:sldId id="346" r:id="rId71"/>
    <p:sldId id="347" r:id="rId72"/>
    <p:sldId id="303" r:id="rId73"/>
    <p:sldId id="353" r:id="rId74"/>
    <p:sldId id="348" r:id="rId75"/>
    <p:sldId id="349" r:id="rId76"/>
    <p:sldId id="350" r:id="rId77"/>
    <p:sldId id="351" r:id="rId78"/>
    <p:sldId id="35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5087-ACC2-CB4A-EFCB-61E1B78F53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532BE1-913F-3A77-3A31-5D583679D1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CA84E4-C294-913D-148E-9541A7CCB2BC}"/>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5" name="Footer Placeholder 4">
            <a:extLst>
              <a:ext uri="{FF2B5EF4-FFF2-40B4-BE49-F238E27FC236}">
                <a16:creationId xmlns:a16="http://schemas.microsoft.com/office/drawing/2014/main" id="{B244DC1A-99EC-6939-CEFC-F0BE1F107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6DFED-21FE-3D6B-9466-F66E18549C24}"/>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1983719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7837-CD2D-295D-4CA2-79BE8A3F1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94073-99F2-F938-8439-58498FAAF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BC37E-580E-B5C7-5880-5AEA2B81D566}"/>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5" name="Footer Placeholder 4">
            <a:extLst>
              <a:ext uri="{FF2B5EF4-FFF2-40B4-BE49-F238E27FC236}">
                <a16:creationId xmlns:a16="http://schemas.microsoft.com/office/drawing/2014/main" id="{C85153EA-33B4-4B4A-70A6-664BAE398B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C37FF-517A-07C7-A45D-03F080936CAD}"/>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945636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51E5DA-CA34-A736-23FE-417AAE4049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D2CB6-2259-063E-10B3-48166F7A3F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AE231-FEF1-743E-7DED-70840FA3A415}"/>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5" name="Footer Placeholder 4">
            <a:extLst>
              <a:ext uri="{FF2B5EF4-FFF2-40B4-BE49-F238E27FC236}">
                <a16:creationId xmlns:a16="http://schemas.microsoft.com/office/drawing/2014/main" id="{1A92A4D4-9CD8-970D-A159-E2A3A3726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2297E-D085-99B3-421A-7AC4B3F78E90}"/>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102873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39F0-839C-6F63-74F0-AB3FDDD2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B747A-B510-7E08-6F5A-1841E03D5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FB60B-5D85-D38C-E4D7-4803A10826CC}"/>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5" name="Footer Placeholder 4">
            <a:extLst>
              <a:ext uri="{FF2B5EF4-FFF2-40B4-BE49-F238E27FC236}">
                <a16:creationId xmlns:a16="http://schemas.microsoft.com/office/drawing/2014/main" id="{403FC278-4EF6-53EA-06FA-2DC6EFFF9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09D88-3860-CF53-56BC-3B8604BF03B0}"/>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327818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1B29B-A13F-3F01-AF56-239C4C7DC2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240EE7-B4EB-F3B4-F1F1-EF4F93E64F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FBC61A-E351-7DCC-F1CD-B36F9A1FE97B}"/>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5" name="Footer Placeholder 4">
            <a:extLst>
              <a:ext uri="{FF2B5EF4-FFF2-40B4-BE49-F238E27FC236}">
                <a16:creationId xmlns:a16="http://schemas.microsoft.com/office/drawing/2014/main" id="{616A6B18-5C63-8874-B327-51EAF9C4A7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85291-DF36-ECBB-2EDA-26EDFA74D5D6}"/>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2563200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85A2-D30A-B287-6A30-EB99F32DB5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34EE3A-257E-6630-89E9-7170E29D9F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4BAEAC-2CD6-98B1-99C3-E9068AC80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4A8095-536E-1C6C-C148-0DE534946082}"/>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6" name="Footer Placeholder 5">
            <a:extLst>
              <a:ext uri="{FF2B5EF4-FFF2-40B4-BE49-F238E27FC236}">
                <a16:creationId xmlns:a16="http://schemas.microsoft.com/office/drawing/2014/main" id="{3D4BFCDC-2719-7015-2BAD-45FD8AC75E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10101-4205-9E9B-6474-0D7FF84D2BBA}"/>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42651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5A64-667F-499F-DEB8-845A6AB397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E188CC-01EC-C3DA-9000-311E77A6A2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45034E-1B7E-5BDE-B985-4A81E24ED2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646754-E8A2-B1F9-6632-A58A1F8D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2507C2-1E37-0930-7248-825035D75B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F8E4CB-C459-C8EE-C975-8C5713929BF6}"/>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8" name="Footer Placeholder 7">
            <a:extLst>
              <a:ext uri="{FF2B5EF4-FFF2-40B4-BE49-F238E27FC236}">
                <a16:creationId xmlns:a16="http://schemas.microsoft.com/office/drawing/2014/main" id="{7492AB87-5EAE-076A-FCA8-A5DD4BAB4E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9F0886-912F-14D5-7B8C-017952F6288C}"/>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132176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02E8-524D-F55A-4763-1F703A183A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514AFF-22F2-E4D4-0F40-33B0821D3E33}"/>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4" name="Footer Placeholder 3">
            <a:extLst>
              <a:ext uri="{FF2B5EF4-FFF2-40B4-BE49-F238E27FC236}">
                <a16:creationId xmlns:a16="http://schemas.microsoft.com/office/drawing/2014/main" id="{DB9441F9-C6CE-A8F3-B605-960BE89A87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8CE28E-0DA6-85C6-CFE4-0D8FA3D8B11B}"/>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150065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88EA8-9279-88F8-E4C1-F118F266482F}"/>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3" name="Footer Placeholder 2">
            <a:extLst>
              <a:ext uri="{FF2B5EF4-FFF2-40B4-BE49-F238E27FC236}">
                <a16:creationId xmlns:a16="http://schemas.microsoft.com/office/drawing/2014/main" id="{50947FA6-C1E3-D6DA-6E64-9A20723DB6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E72C14-0A3F-50D6-3105-B9E4D40112BF}"/>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3460144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BDE3-A10F-EE05-9C28-AFF9B9BA6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47A10A-5435-663A-A189-320704C0C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D0AAFC-A2AB-1FF1-1845-2B8F4BFAB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C4A6DC-83DB-371F-4DB2-F2CA5F477BF7}"/>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6" name="Footer Placeholder 5">
            <a:extLst>
              <a:ext uri="{FF2B5EF4-FFF2-40B4-BE49-F238E27FC236}">
                <a16:creationId xmlns:a16="http://schemas.microsoft.com/office/drawing/2014/main" id="{F2D6625E-0175-6804-510E-A47CD3594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68980-7AFA-48E8-18FA-0144A7BE10DE}"/>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3381595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B7A6-F170-DD27-3E03-E5BE7AF6EB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AF8180-9E25-0561-FFF9-70D52AF11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8DB411-2613-B5E5-09AF-39A29C286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CFFE4-218E-1BE5-689C-061E7DB0CF51}"/>
              </a:ext>
            </a:extLst>
          </p:cNvPr>
          <p:cNvSpPr>
            <a:spLocks noGrp="1"/>
          </p:cNvSpPr>
          <p:nvPr>
            <p:ph type="dt" sz="half" idx="10"/>
          </p:nvPr>
        </p:nvSpPr>
        <p:spPr/>
        <p:txBody>
          <a:bodyPr/>
          <a:lstStyle/>
          <a:p>
            <a:fld id="{265A6724-257F-445D-A035-82B027765318}" type="datetimeFigureOut">
              <a:rPr lang="en-US" smtClean="0"/>
              <a:t>8/9/2022</a:t>
            </a:fld>
            <a:endParaRPr lang="en-US"/>
          </a:p>
        </p:txBody>
      </p:sp>
      <p:sp>
        <p:nvSpPr>
          <p:cNvPr id="6" name="Footer Placeholder 5">
            <a:extLst>
              <a:ext uri="{FF2B5EF4-FFF2-40B4-BE49-F238E27FC236}">
                <a16:creationId xmlns:a16="http://schemas.microsoft.com/office/drawing/2014/main" id="{ADC15075-BC49-8E84-91C8-CEFA22D34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307816-21C4-9C6D-D97E-AAD11F321379}"/>
              </a:ext>
            </a:extLst>
          </p:cNvPr>
          <p:cNvSpPr>
            <a:spLocks noGrp="1"/>
          </p:cNvSpPr>
          <p:nvPr>
            <p:ph type="sldNum" sz="quarter" idx="12"/>
          </p:nvPr>
        </p:nvSpPr>
        <p:spPr/>
        <p:txBody>
          <a:bodyPr/>
          <a:lstStyle/>
          <a:p>
            <a:fld id="{1DA7BAF6-2C4B-4204-ACD2-9A4157236E01}" type="slidenum">
              <a:rPr lang="en-US" smtClean="0"/>
              <a:t>‹#›</a:t>
            </a:fld>
            <a:endParaRPr lang="en-US"/>
          </a:p>
        </p:txBody>
      </p:sp>
    </p:spTree>
    <p:extLst>
      <p:ext uri="{BB962C8B-B14F-4D97-AF65-F5344CB8AC3E}">
        <p14:creationId xmlns:p14="http://schemas.microsoft.com/office/powerpoint/2010/main" val="363705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B8B3CE-1A58-EBD8-4261-BA47693C9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ABD1C-C2AD-5770-731B-D6F0DD07DF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CAA99-BFE2-B852-B147-7911C03975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A6724-257F-445D-A035-82B027765318}" type="datetimeFigureOut">
              <a:rPr lang="en-US" smtClean="0"/>
              <a:t>8/9/2022</a:t>
            </a:fld>
            <a:endParaRPr lang="en-US"/>
          </a:p>
        </p:txBody>
      </p:sp>
      <p:sp>
        <p:nvSpPr>
          <p:cNvPr id="5" name="Footer Placeholder 4">
            <a:extLst>
              <a:ext uri="{FF2B5EF4-FFF2-40B4-BE49-F238E27FC236}">
                <a16:creationId xmlns:a16="http://schemas.microsoft.com/office/drawing/2014/main" id="{2D12C98A-C79F-CA9B-D7F9-CB30C34EE3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918C50-EB5E-DA78-C768-207ADBC3CA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7BAF6-2C4B-4204-ACD2-9A4157236E01}" type="slidenum">
              <a:rPr lang="en-US" smtClean="0"/>
              <a:t>‹#›</a:t>
            </a:fld>
            <a:endParaRPr lang="en-US"/>
          </a:p>
        </p:txBody>
      </p:sp>
    </p:spTree>
    <p:extLst>
      <p:ext uri="{BB962C8B-B14F-4D97-AF65-F5344CB8AC3E}">
        <p14:creationId xmlns:p14="http://schemas.microsoft.com/office/powerpoint/2010/main" val="500777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ACF4-2378-4730-A2C9-83AC31342485}"/>
              </a:ext>
            </a:extLst>
          </p:cNvPr>
          <p:cNvSpPr>
            <a:spLocks noGrp="1"/>
          </p:cNvSpPr>
          <p:nvPr>
            <p:ph type="ctrTitle"/>
          </p:nvPr>
        </p:nvSpPr>
        <p:spPr/>
        <p:txBody>
          <a:bodyPr>
            <a:normAutofit/>
          </a:bodyPr>
          <a:lstStyle/>
          <a:p>
            <a:r>
              <a:rPr lang="en-US" sz="4800" b="1" i="0" u="none" strike="noStrike" baseline="0" dirty="0">
                <a:latin typeface="Times New Roman" panose="02020603050405020304" pitchFamily="18" charset="0"/>
              </a:rPr>
              <a:t>Morphology And Finite-State Transducers</a:t>
            </a:r>
            <a:endParaRPr lang="en-US" sz="4800" dirty="0"/>
          </a:p>
        </p:txBody>
      </p:sp>
    </p:spTree>
    <p:extLst>
      <p:ext uri="{BB962C8B-B14F-4D97-AF65-F5344CB8AC3E}">
        <p14:creationId xmlns:p14="http://schemas.microsoft.com/office/powerpoint/2010/main" val="1823550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dirty="0">
                <a:latin typeface="Times New Roman" panose="02020603050405020304" pitchFamily="18" charset="0"/>
                <a:cs typeface="Times New Roman" panose="02020603050405020304" pitchFamily="18" charset="0"/>
              </a:rPr>
              <a:t>Derivational Morphology</a:t>
            </a:r>
            <a:endParaRPr lang="en-US" sz="3600" b="1" i="0" dirty="0">
              <a:solidFill>
                <a:srgbClr val="292929"/>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3FACD9-AEBB-E5C6-D242-DC252963A309}"/>
              </a:ext>
            </a:extLst>
          </p:cNvPr>
          <p:cNvSpPr>
            <a:spLocks noGrp="1"/>
          </p:cNvSpPr>
          <p:nvPr>
            <p:ph idx="1"/>
          </p:nvPr>
        </p:nvSpPr>
        <p:spPr>
          <a:xfrm>
            <a:off x="95250" y="1520824"/>
            <a:ext cx="11991975" cy="5337176"/>
          </a:xfrm>
          <a:solidFill>
            <a:schemeClr val="accent4"/>
          </a:solidFill>
        </p:spPr>
        <p:txBody>
          <a:bodyPr>
            <a:normAutofit/>
          </a:bodyPr>
          <a:lstStyle/>
          <a:p>
            <a:pPr algn="just"/>
            <a:r>
              <a:rPr lang="en-US" dirty="0">
                <a:latin typeface="Times New Roman" panose="02020603050405020304" pitchFamily="18" charset="0"/>
                <a:cs typeface="Times New Roman" panose="02020603050405020304" pitchFamily="18" charset="0"/>
              </a:rPr>
              <a:t>Examples: </a:t>
            </a:r>
          </a:p>
        </p:txBody>
      </p:sp>
      <p:pic>
        <p:nvPicPr>
          <p:cNvPr id="5" name="Picture 4">
            <a:extLst>
              <a:ext uri="{FF2B5EF4-FFF2-40B4-BE49-F238E27FC236}">
                <a16:creationId xmlns:a16="http://schemas.microsoft.com/office/drawing/2014/main" id="{3AF4E199-DA99-FBB1-8D57-0EC3CA0654B6}"/>
              </a:ext>
            </a:extLst>
          </p:cNvPr>
          <p:cNvPicPr>
            <a:picLocks noChangeAspect="1"/>
          </p:cNvPicPr>
          <p:nvPr/>
        </p:nvPicPr>
        <p:blipFill>
          <a:blip r:embed="rId2"/>
          <a:stretch>
            <a:fillRect/>
          </a:stretch>
        </p:blipFill>
        <p:spPr>
          <a:xfrm>
            <a:off x="2458069" y="1737360"/>
            <a:ext cx="9088508" cy="5120640"/>
          </a:xfrm>
          <a:prstGeom prst="rect">
            <a:avLst/>
          </a:prstGeom>
        </p:spPr>
      </p:pic>
    </p:spTree>
    <p:extLst>
      <p:ext uri="{BB962C8B-B14F-4D97-AF65-F5344CB8AC3E}">
        <p14:creationId xmlns:p14="http://schemas.microsoft.com/office/powerpoint/2010/main" val="3487936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dirty="0">
                <a:latin typeface="Times New Roman" panose="02020603050405020304" pitchFamily="18" charset="0"/>
                <a:cs typeface="Times New Roman" panose="02020603050405020304" pitchFamily="18" charset="0"/>
              </a:rPr>
              <a:t>Limitations of Derivational Morphology</a:t>
            </a:r>
            <a:endParaRPr lang="en-US" sz="3600" b="1" i="0" dirty="0">
              <a:solidFill>
                <a:srgbClr val="292929"/>
              </a:solidFill>
              <a:effectLst/>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2840EB9-705C-384E-3CF6-58076E8BF7ED}"/>
              </a:ext>
            </a:extLst>
          </p:cNvPr>
          <p:cNvPicPr>
            <a:picLocks noGrp="1" noChangeAspect="1"/>
          </p:cNvPicPr>
          <p:nvPr>
            <p:ph idx="1"/>
          </p:nvPr>
        </p:nvPicPr>
        <p:blipFill>
          <a:blip r:embed="rId2"/>
          <a:stretch>
            <a:fillRect/>
          </a:stretch>
        </p:blipFill>
        <p:spPr>
          <a:xfrm>
            <a:off x="0" y="1789418"/>
            <a:ext cx="10563225" cy="3600450"/>
          </a:xfrm>
          <a:solidFill>
            <a:schemeClr val="accent4"/>
          </a:solidFill>
        </p:spPr>
      </p:pic>
    </p:spTree>
    <p:extLst>
      <p:ext uri="{BB962C8B-B14F-4D97-AF65-F5344CB8AC3E}">
        <p14:creationId xmlns:p14="http://schemas.microsoft.com/office/powerpoint/2010/main" val="114371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Finite-State Morphological Parsing</a:t>
            </a:r>
          </a:p>
        </p:txBody>
      </p:sp>
      <p:sp>
        <p:nvSpPr>
          <p:cNvPr id="7" name="TextBox 6">
            <a:extLst>
              <a:ext uri="{FF2B5EF4-FFF2-40B4-BE49-F238E27FC236}">
                <a16:creationId xmlns:a16="http://schemas.microsoft.com/office/drawing/2014/main" id="{4DAA4728-EE9F-E46E-8EE8-DF14B9BE8036}"/>
              </a:ext>
            </a:extLst>
          </p:cNvPr>
          <p:cNvSpPr txBox="1"/>
          <p:nvPr/>
        </p:nvSpPr>
        <p:spPr>
          <a:xfrm>
            <a:off x="95250" y="1506988"/>
            <a:ext cx="11991974"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Morphological parsing, in natural language processing, is the process of determining the morphemes from which a given word is constructed.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must be able to distinguish between orthographic rules and morphological rules. For example, the word 'foxes' can be decomposed into 'fox' (the stem), and 'es' (a suffix indicating plurality).</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generally accepted approach to morphological parsing is through the use of a finite state transducer (FST), which inputs words and outputs their stem and modifiers.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FST is initially created through algorithmic parsing of some word source, such as a dictionary, complete with modifier markups.</a:t>
            </a:r>
          </a:p>
        </p:txBody>
      </p:sp>
    </p:spTree>
    <p:extLst>
      <p:ext uri="{BB962C8B-B14F-4D97-AF65-F5344CB8AC3E}">
        <p14:creationId xmlns:p14="http://schemas.microsoft.com/office/powerpoint/2010/main" val="11361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Finite State Transducers</a:t>
            </a:r>
          </a:p>
        </p:txBody>
      </p:sp>
      <p:sp>
        <p:nvSpPr>
          <p:cNvPr id="7" name="TextBox 6">
            <a:extLst>
              <a:ext uri="{FF2B5EF4-FFF2-40B4-BE49-F238E27FC236}">
                <a16:creationId xmlns:a16="http://schemas.microsoft.com/office/drawing/2014/main" id="{4DAA4728-EE9F-E46E-8EE8-DF14B9BE8036}"/>
              </a:ext>
            </a:extLst>
          </p:cNvPr>
          <p:cNvSpPr txBox="1"/>
          <p:nvPr/>
        </p:nvSpPr>
        <p:spPr>
          <a:xfrm>
            <a:off x="95250" y="1506988"/>
            <a:ext cx="11991974"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important concept of Regular Machines or a computing model that deal with regular languages.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As discussed in </a:t>
            </a:r>
            <a:r>
              <a:rPr lang="en-US" sz="2400" b="0" i="0" dirty="0">
                <a:effectLst/>
                <a:latin typeface="Times New Roman" panose="02020603050405020304" pitchFamily="18" charset="0"/>
                <a:cs typeface="Times New Roman" panose="02020603050405020304" pitchFamily="18" charset="0"/>
              </a:rPr>
              <a:t>Chomsky Hierarchy</a:t>
            </a:r>
            <a:r>
              <a:rPr lang="en-US" sz="2400" b="0" i="0" dirty="0">
                <a:solidFill>
                  <a:srgbClr val="273239"/>
                </a:solidFill>
                <a:effectLst/>
                <a:latin typeface="Times New Roman" panose="02020603050405020304" pitchFamily="18" charset="0"/>
                <a:cs typeface="Times New Roman" panose="02020603050405020304" pitchFamily="18" charset="0"/>
              </a:rPr>
              <a:t>, Regular Languages are the most restricted types of languages and are accepted by finite automata</a:t>
            </a:r>
            <a:r>
              <a:rPr lang="en-US" sz="2400" b="0" i="0" dirty="0">
                <a:solidFill>
                  <a:srgbClr val="273239"/>
                </a:solidFill>
                <a:effectLst/>
                <a:latin typeface="urw-din"/>
              </a:rPr>
              <a:t>.</a:t>
            </a:r>
            <a:br>
              <a:rPr lang="en-US" sz="2400" dirty="0"/>
            </a:br>
            <a:r>
              <a:rPr lang="en-US" sz="2400" b="0" i="0" dirty="0">
                <a:solidFill>
                  <a:srgbClr val="273239"/>
                </a:solidFill>
                <a:effectLst/>
                <a:latin typeface="urw-din"/>
              </a:rPr>
              <a:t> </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858E0EF-D20F-6C2A-0999-E8218696C465}"/>
              </a:ext>
            </a:extLst>
          </p:cNvPr>
          <p:cNvPicPr>
            <a:picLocks noChangeAspect="1"/>
          </p:cNvPicPr>
          <p:nvPr/>
        </p:nvPicPr>
        <p:blipFill>
          <a:blip r:embed="rId2"/>
          <a:stretch>
            <a:fillRect/>
          </a:stretch>
        </p:blipFill>
        <p:spPr>
          <a:xfrm>
            <a:off x="363793" y="3815312"/>
            <a:ext cx="8534400" cy="2819400"/>
          </a:xfrm>
          <a:prstGeom prst="rect">
            <a:avLst/>
          </a:prstGeom>
        </p:spPr>
      </p:pic>
    </p:spTree>
    <p:extLst>
      <p:ext uri="{BB962C8B-B14F-4D97-AF65-F5344CB8AC3E}">
        <p14:creationId xmlns:p14="http://schemas.microsoft.com/office/powerpoint/2010/main" val="621329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Expressions</a:t>
            </a:r>
          </a:p>
        </p:txBody>
      </p:sp>
      <p:sp>
        <p:nvSpPr>
          <p:cNvPr id="7" name="TextBox 6">
            <a:extLst>
              <a:ext uri="{FF2B5EF4-FFF2-40B4-BE49-F238E27FC236}">
                <a16:creationId xmlns:a16="http://schemas.microsoft.com/office/drawing/2014/main" id="{4DAA4728-EE9F-E46E-8EE8-DF14B9BE8036}"/>
              </a:ext>
            </a:extLst>
          </p:cNvPr>
          <p:cNvSpPr txBox="1"/>
          <p:nvPr/>
        </p:nvSpPr>
        <p:spPr>
          <a:xfrm>
            <a:off x="95250" y="1506988"/>
            <a:ext cx="11991974" cy="830997"/>
          </a:xfrm>
          <a:prstGeom prst="rect">
            <a:avLst/>
          </a:prstGeom>
          <a:noFill/>
        </p:spPr>
        <p:txBody>
          <a:bodyPr wrap="square">
            <a:spAutoFit/>
          </a:bodyPr>
          <a:lstStyle/>
          <a:p>
            <a:pPr marL="342900" indent="-342900">
              <a:buFont typeface="Arial" panose="020B0604020202020204" pitchFamily="34" charset="0"/>
              <a:buChar char="•"/>
            </a:pPr>
            <a:br>
              <a:rPr lang="en-US" sz="2400" dirty="0"/>
            </a:br>
            <a:r>
              <a:rPr lang="en-US" sz="2400" b="0" i="0" dirty="0">
                <a:solidFill>
                  <a:srgbClr val="273239"/>
                </a:solidFill>
                <a:effectLst/>
                <a:latin typeface="urw-din"/>
              </a:rPr>
              <a:t> </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A1F232-FA61-51BD-DE97-3AC360033362}"/>
              </a:ext>
            </a:extLst>
          </p:cNvPr>
          <p:cNvPicPr>
            <a:picLocks noChangeAspect="1"/>
          </p:cNvPicPr>
          <p:nvPr/>
        </p:nvPicPr>
        <p:blipFill>
          <a:blip r:embed="rId2"/>
          <a:stretch>
            <a:fillRect/>
          </a:stretch>
        </p:blipFill>
        <p:spPr>
          <a:xfrm>
            <a:off x="197413" y="1392239"/>
            <a:ext cx="9496425" cy="3743325"/>
          </a:xfrm>
          <a:prstGeom prst="rect">
            <a:avLst/>
          </a:prstGeom>
        </p:spPr>
      </p:pic>
    </p:spTree>
    <p:extLst>
      <p:ext uri="{BB962C8B-B14F-4D97-AF65-F5344CB8AC3E}">
        <p14:creationId xmlns:p14="http://schemas.microsoft.com/office/powerpoint/2010/main" val="378690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Expressions (Properties)</a:t>
            </a:r>
          </a:p>
        </p:txBody>
      </p:sp>
      <p:pic>
        <p:nvPicPr>
          <p:cNvPr id="4" name="Picture 3">
            <a:extLst>
              <a:ext uri="{FF2B5EF4-FFF2-40B4-BE49-F238E27FC236}">
                <a16:creationId xmlns:a16="http://schemas.microsoft.com/office/drawing/2014/main" id="{11511142-7BE5-B141-B51E-4986E300D506}"/>
              </a:ext>
            </a:extLst>
          </p:cNvPr>
          <p:cNvPicPr>
            <a:picLocks noChangeAspect="1"/>
          </p:cNvPicPr>
          <p:nvPr/>
        </p:nvPicPr>
        <p:blipFill>
          <a:blip r:embed="rId2"/>
          <a:stretch>
            <a:fillRect/>
          </a:stretch>
        </p:blipFill>
        <p:spPr>
          <a:xfrm>
            <a:off x="0" y="1400175"/>
            <a:ext cx="9086850" cy="5457825"/>
          </a:xfrm>
          <a:prstGeom prst="rect">
            <a:avLst/>
          </a:prstGeom>
        </p:spPr>
      </p:pic>
    </p:spTree>
    <p:extLst>
      <p:ext uri="{BB962C8B-B14F-4D97-AF65-F5344CB8AC3E}">
        <p14:creationId xmlns:p14="http://schemas.microsoft.com/office/powerpoint/2010/main" val="54135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Expressions (Properties)</a:t>
            </a:r>
          </a:p>
        </p:txBody>
      </p:sp>
      <p:pic>
        <p:nvPicPr>
          <p:cNvPr id="5" name="Picture 4">
            <a:extLst>
              <a:ext uri="{FF2B5EF4-FFF2-40B4-BE49-F238E27FC236}">
                <a16:creationId xmlns:a16="http://schemas.microsoft.com/office/drawing/2014/main" id="{675132B6-AC48-DC37-CDD0-939B2AE5CF12}"/>
              </a:ext>
            </a:extLst>
          </p:cNvPr>
          <p:cNvPicPr>
            <a:picLocks noChangeAspect="1"/>
          </p:cNvPicPr>
          <p:nvPr/>
        </p:nvPicPr>
        <p:blipFill>
          <a:blip r:embed="rId2"/>
          <a:stretch>
            <a:fillRect/>
          </a:stretch>
        </p:blipFill>
        <p:spPr>
          <a:xfrm>
            <a:off x="95250" y="1509405"/>
            <a:ext cx="9077325" cy="3209925"/>
          </a:xfrm>
          <a:prstGeom prst="rect">
            <a:avLst/>
          </a:prstGeom>
        </p:spPr>
      </p:pic>
    </p:spTree>
    <p:extLst>
      <p:ext uri="{BB962C8B-B14F-4D97-AF65-F5344CB8AC3E}">
        <p14:creationId xmlns:p14="http://schemas.microsoft.com/office/powerpoint/2010/main" val="4240108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Expressions (Exercise)</a:t>
            </a:r>
          </a:p>
        </p:txBody>
      </p:sp>
      <p:pic>
        <p:nvPicPr>
          <p:cNvPr id="4" name="Picture 3">
            <a:extLst>
              <a:ext uri="{FF2B5EF4-FFF2-40B4-BE49-F238E27FC236}">
                <a16:creationId xmlns:a16="http://schemas.microsoft.com/office/drawing/2014/main" id="{31E912E9-24B9-A4B8-87C1-CF5A04276559}"/>
              </a:ext>
            </a:extLst>
          </p:cNvPr>
          <p:cNvPicPr>
            <a:picLocks noChangeAspect="1"/>
          </p:cNvPicPr>
          <p:nvPr/>
        </p:nvPicPr>
        <p:blipFill>
          <a:blip r:embed="rId2"/>
          <a:stretch>
            <a:fillRect/>
          </a:stretch>
        </p:blipFill>
        <p:spPr>
          <a:xfrm>
            <a:off x="0" y="1466850"/>
            <a:ext cx="8839200" cy="2705100"/>
          </a:xfrm>
          <a:prstGeom prst="rect">
            <a:avLst/>
          </a:prstGeom>
        </p:spPr>
      </p:pic>
      <p:pic>
        <p:nvPicPr>
          <p:cNvPr id="7" name="Picture 6">
            <a:extLst>
              <a:ext uri="{FF2B5EF4-FFF2-40B4-BE49-F238E27FC236}">
                <a16:creationId xmlns:a16="http://schemas.microsoft.com/office/drawing/2014/main" id="{481C806D-DCC6-4C4C-9D03-9D53CAA77F10}"/>
              </a:ext>
            </a:extLst>
          </p:cNvPr>
          <p:cNvPicPr>
            <a:picLocks noChangeAspect="1"/>
          </p:cNvPicPr>
          <p:nvPr/>
        </p:nvPicPr>
        <p:blipFill>
          <a:blip r:embed="rId3"/>
          <a:stretch>
            <a:fillRect/>
          </a:stretch>
        </p:blipFill>
        <p:spPr>
          <a:xfrm>
            <a:off x="0" y="3905250"/>
            <a:ext cx="9324975" cy="2971800"/>
          </a:xfrm>
          <a:prstGeom prst="rect">
            <a:avLst/>
          </a:prstGeom>
        </p:spPr>
      </p:pic>
    </p:spTree>
    <p:extLst>
      <p:ext uri="{BB962C8B-B14F-4D97-AF65-F5344CB8AC3E}">
        <p14:creationId xmlns:p14="http://schemas.microsoft.com/office/powerpoint/2010/main" val="99555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Expressions (</a:t>
            </a:r>
            <a:r>
              <a:rPr lang="en-US" sz="3600" b="1" i="0" dirty="0" err="1">
                <a:solidFill>
                  <a:srgbClr val="292929"/>
                </a:solidFill>
                <a:effectLst/>
                <a:latin typeface="Times New Roman" panose="02020603050405020304" pitchFamily="18" charset="0"/>
                <a:cs typeface="Times New Roman" panose="02020603050405020304" pitchFamily="18" charset="0"/>
              </a:rPr>
              <a:t>Excercise</a:t>
            </a:r>
            <a:r>
              <a:rPr lang="en-US" sz="3600" b="1" i="0" dirty="0">
                <a:solidFill>
                  <a:srgbClr val="292929"/>
                </a:solidFill>
                <a:effectLst/>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06637402-E726-58F5-959F-57C6A8192E85}"/>
              </a:ext>
            </a:extLst>
          </p:cNvPr>
          <p:cNvPicPr>
            <a:picLocks noChangeAspect="1"/>
          </p:cNvPicPr>
          <p:nvPr/>
        </p:nvPicPr>
        <p:blipFill>
          <a:blip r:embed="rId2"/>
          <a:stretch>
            <a:fillRect/>
          </a:stretch>
        </p:blipFill>
        <p:spPr>
          <a:xfrm>
            <a:off x="104775" y="1392239"/>
            <a:ext cx="9201150" cy="4114800"/>
          </a:xfrm>
          <a:prstGeom prst="rect">
            <a:avLst/>
          </a:prstGeom>
        </p:spPr>
      </p:pic>
    </p:spTree>
    <p:extLst>
      <p:ext uri="{BB962C8B-B14F-4D97-AF65-F5344CB8AC3E}">
        <p14:creationId xmlns:p14="http://schemas.microsoft.com/office/powerpoint/2010/main" val="748585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(Applications): Finite State Transducers</a:t>
            </a:r>
          </a:p>
        </p:txBody>
      </p:sp>
      <p:pic>
        <p:nvPicPr>
          <p:cNvPr id="5" name="Picture 4">
            <a:extLst>
              <a:ext uri="{FF2B5EF4-FFF2-40B4-BE49-F238E27FC236}">
                <a16:creationId xmlns:a16="http://schemas.microsoft.com/office/drawing/2014/main" id="{A78A4661-97C5-CC24-68B9-2040A26D455D}"/>
              </a:ext>
            </a:extLst>
          </p:cNvPr>
          <p:cNvPicPr>
            <a:picLocks noChangeAspect="1"/>
          </p:cNvPicPr>
          <p:nvPr/>
        </p:nvPicPr>
        <p:blipFill>
          <a:blip r:embed="rId2"/>
          <a:stretch>
            <a:fillRect/>
          </a:stretch>
        </p:blipFill>
        <p:spPr>
          <a:xfrm>
            <a:off x="777978" y="1627265"/>
            <a:ext cx="9220200" cy="3000375"/>
          </a:xfrm>
          <a:prstGeom prst="rect">
            <a:avLst/>
          </a:prstGeom>
        </p:spPr>
      </p:pic>
      <p:pic>
        <p:nvPicPr>
          <p:cNvPr id="7" name="Picture 6">
            <a:extLst>
              <a:ext uri="{FF2B5EF4-FFF2-40B4-BE49-F238E27FC236}">
                <a16:creationId xmlns:a16="http://schemas.microsoft.com/office/drawing/2014/main" id="{523AB926-B515-63A4-5617-504F41C27614}"/>
              </a:ext>
            </a:extLst>
          </p:cNvPr>
          <p:cNvPicPr>
            <a:picLocks noChangeAspect="1"/>
          </p:cNvPicPr>
          <p:nvPr/>
        </p:nvPicPr>
        <p:blipFill>
          <a:blip r:embed="rId3"/>
          <a:stretch>
            <a:fillRect/>
          </a:stretch>
        </p:blipFill>
        <p:spPr>
          <a:xfrm>
            <a:off x="953115" y="4862667"/>
            <a:ext cx="9163050" cy="1057275"/>
          </a:xfrm>
          <a:prstGeom prst="rect">
            <a:avLst/>
          </a:prstGeom>
        </p:spPr>
      </p:pic>
      <p:pic>
        <p:nvPicPr>
          <p:cNvPr id="9" name="Picture 8">
            <a:extLst>
              <a:ext uri="{FF2B5EF4-FFF2-40B4-BE49-F238E27FC236}">
                <a16:creationId xmlns:a16="http://schemas.microsoft.com/office/drawing/2014/main" id="{28687512-B344-BB58-A598-431767E2FA20}"/>
              </a:ext>
            </a:extLst>
          </p:cNvPr>
          <p:cNvPicPr>
            <a:picLocks noChangeAspect="1"/>
          </p:cNvPicPr>
          <p:nvPr/>
        </p:nvPicPr>
        <p:blipFill>
          <a:blip r:embed="rId4"/>
          <a:stretch>
            <a:fillRect/>
          </a:stretch>
        </p:blipFill>
        <p:spPr>
          <a:xfrm>
            <a:off x="9741617" y="5555227"/>
            <a:ext cx="1695450" cy="364716"/>
          </a:xfrm>
          <a:prstGeom prst="rect">
            <a:avLst/>
          </a:prstGeom>
        </p:spPr>
      </p:pic>
    </p:spTree>
    <p:extLst>
      <p:ext uri="{BB962C8B-B14F-4D97-AF65-F5344CB8AC3E}">
        <p14:creationId xmlns:p14="http://schemas.microsoft.com/office/powerpoint/2010/main" val="1323225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314325" y="365125"/>
            <a:ext cx="11677649" cy="1325563"/>
          </a:xfrm>
          <a:solidFill>
            <a:schemeClr val="accent1">
              <a:lumMod val="40000"/>
              <a:lumOff val="60000"/>
            </a:schemeClr>
          </a:solidFill>
        </p:spPr>
        <p:txBody>
          <a:bodyPr>
            <a:normAutofit/>
          </a:bodyPr>
          <a:lstStyle/>
          <a:p>
            <a:r>
              <a:rPr lang="en-US" sz="3600" b="1" dirty="0">
                <a:latin typeface="Times New Roman" panose="02020603050405020304" pitchFamily="18" charset="0"/>
                <a:cs typeface="Times New Roman" panose="02020603050405020304" pitchFamily="18" charset="0"/>
              </a:rPr>
              <a:t>Table of Content</a:t>
            </a:r>
          </a:p>
        </p:txBody>
      </p:sp>
      <p:sp>
        <p:nvSpPr>
          <p:cNvPr id="3" name="Content Placeholder 2">
            <a:extLst>
              <a:ext uri="{FF2B5EF4-FFF2-40B4-BE49-F238E27FC236}">
                <a16:creationId xmlns:a16="http://schemas.microsoft.com/office/drawing/2014/main" id="{803FACD9-AEBB-E5C6-D242-DC252963A309}"/>
              </a:ext>
            </a:extLst>
          </p:cNvPr>
          <p:cNvSpPr>
            <a:spLocks noGrp="1"/>
          </p:cNvSpPr>
          <p:nvPr>
            <p:ph idx="1"/>
          </p:nvPr>
        </p:nvSpPr>
        <p:spPr>
          <a:xfrm>
            <a:off x="400049" y="1825624"/>
            <a:ext cx="11591925" cy="4899025"/>
          </a:xfrm>
          <a:solidFill>
            <a:schemeClr val="accent4"/>
          </a:solidFill>
        </p:spPr>
        <p:txBody>
          <a:bodyPr>
            <a:normAutofit/>
          </a:bodyPr>
          <a:lstStyle/>
          <a:p>
            <a:r>
              <a:rPr lang="en-US" dirty="0">
                <a:latin typeface="Times New Roman" panose="02020603050405020304" pitchFamily="18" charset="0"/>
                <a:cs typeface="Times New Roman" panose="02020603050405020304" pitchFamily="18" charset="0"/>
              </a:rPr>
              <a:t>Inflectional Morphology and Derivational Morphology</a:t>
            </a:r>
          </a:p>
          <a:p>
            <a:r>
              <a:rPr lang="en-US" dirty="0">
                <a:latin typeface="Times New Roman" panose="02020603050405020304" pitchFamily="18" charset="0"/>
                <a:cs typeface="Times New Roman" panose="02020603050405020304" pitchFamily="18" charset="0"/>
              </a:rPr>
              <a:t>Finite-State Morphological Parsing </a:t>
            </a:r>
          </a:p>
          <a:p>
            <a:r>
              <a:rPr lang="en-US" dirty="0">
                <a:latin typeface="Times New Roman" panose="02020603050405020304" pitchFamily="18" charset="0"/>
                <a:cs typeface="Times New Roman" panose="02020603050405020304" pitchFamily="18" charset="0"/>
              </a:rPr>
              <a:t>The Lexicon and </a:t>
            </a:r>
            <a:r>
              <a:rPr lang="en-US" dirty="0" err="1">
                <a:latin typeface="Times New Roman" panose="02020603050405020304" pitchFamily="18" charset="0"/>
                <a:cs typeface="Times New Roman" panose="02020603050405020304" pitchFamily="18" charset="0"/>
              </a:rPr>
              <a:t>Morphotactics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Morphological Parsing with Finite-State Transducers</a:t>
            </a:r>
          </a:p>
          <a:p>
            <a:r>
              <a:rPr lang="en-US" dirty="0">
                <a:latin typeface="Times New Roman" panose="02020603050405020304" pitchFamily="18" charset="0"/>
                <a:cs typeface="Times New Roman" panose="02020603050405020304" pitchFamily="18" charset="0"/>
              </a:rPr>
              <a:t>Combining FST Lexicon and Rules- Lexicon-free FSTs</a:t>
            </a:r>
          </a:p>
          <a:p>
            <a:r>
              <a:rPr lang="en-US" dirty="0">
                <a:latin typeface="Times New Roman" panose="02020603050405020304" pitchFamily="18" charset="0"/>
                <a:cs typeface="Times New Roman" panose="02020603050405020304" pitchFamily="18" charset="0"/>
              </a:rPr>
              <a:t>The Porter Stemmer- Human Morphological Processing- Speech Sounds</a:t>
            </a:r>
          </a:p>
          <a:p>
            <a:r>
              <a:rPr lang="en-US" dirty="0">
                <a:latin typeface="Times New Roman" panose="02020603050405020304" pitchFamily="18" charset="0"/>
                <a:cs typeface="Times New Roman" panose="02020603050405020304" pitchFamily="18" charset="0"/>
              </a:rPr>
              <a:t>Phonetic Transcription- The Phoneme and Phonological Rules.</a:t>
            </a:r>
          </a:p>
        </p:txBody>
      </p:sp>
    </p:spTree>
    <p:extLst>
      <p:ext uri="{BB962C8B-B14F-4D97-AF65-F5344CB8AC3E}">
        <p14:creationId xmlns:p14="http://schemas.microsoft.com/office/powerpoint/2010/main" val="2548929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(Applications): Finite State Transducers</a:t>
            </a:r>
          </a:p>
        </p:txBody>
      </p:sp>
      <p:pic>
        <p:nvPicPr>
          <p:cNvPr id="4" name="Picture 3">
            <a:extLst>
              <a:ext uri="{FF2B5EF4-FFF2-40B4-BE49-F238E27FC236}">
                <a16:creationId xmlns:a16="http://schemas.microsoft.com/office/drawing/2014/main" id="{70935295-F6BE-E329-CCF9-1375AD1D2D57}"/>
              </a:ext>
            </a:extLst>
          </p:cNvPr>
          <p:cNvPicPr>
            <a:picLocks noChangeAspect="1"/>
          </p:cNvPicPr>
          <p:nvPr/>
        </p:nvPicPr>
        <p:blipFill>
          <a:blip r:embed="rId2"/>
          <a:stretch>
            <a:fillRect/>
          </a:stretch>
        </p:blipFill>
        <p:spPr>
          <a:xfrm>
            <a:off x="3924299" y="1524000"/>
            <a:ext cx="4333875" cy="1905000"/>
          </a:xfrm>
          <a:prstGeom prst="rect">
            <a:avLst/>
          </a:prstGeom>
        </p:spPr>
      </p:pic>
      <p:sp>
        <p:nvSpPr>
          <p:cNvPr id="10" name="TextBox 9">
            <a:extLst>
              <a:ext uri="{FF2B5EF4-FFF2-40B4-BE49-F238E27FC236}">
                <a16:creationId xmlns:a16="http://schemas.microsoft.com/office/drawing/2014/main" id="{9300BE8F-F095-B74A-0F71-665EA6465439}"/>
              </a:ext>
            </a:extLst>
          </p:cNvPr>
          <p:cNvSpPr txBox="1"/>
          <p:nvPr/>
        </p:nvSpPr>
        <p:spPr>
          <a:xfrm>
            <a:off x="95249" y="4041338"/>
            <a:ext cx="11991975" cy="2462213"/>
          </a:xfrm>
          <a:prstGeom prst="rect">
            <a:avLst/>
          </a:prstGeom>
          <a:noFill/>
        </p:spPr>
        <p:txBody>
          <a:bodyPr wrap="square">
            <a:spAutoFit/>
          </a:bodyPr>
          <a:lstStyle/>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When an FST computes on an input string w, it takes the input symbols w1⋅⋅⋅</a:t>
            </a:r>
            <a:r>
              <a:rPr lang="en-US" sz="2200" dirty="0" err="1">
                <a:latin typeface="Times New Roman" panose="02020603050405020304" pitchFamily="18" charset="0"/>
                <a:cs typeface="Times New Roman" panose="02020603050405020304" pitchFamily="18" charset="0"/>
              </a:rPr>
              <a:t>wn</a:t>
            </a:r>
            <a:r>
              <a:rPr lang="en-US" sz="2200" dirty="0">
                <a:latin typeface="Times New Roman" panose="02020603050405020304" pitchFamily="18" charset="0"/>
                <a:cs typeface="Times New Roman" panose="02020603050405020304" pitchFamily="18" charset="0"/>
              </a:rPr>
              <a:t> one by one and, starting at the start state, follows the transitions by matching the input labels with the sequence of symbols w1⋅⋅⋅</a:t>
            </a:r>
            <a:r>
              <a:rPr lang="en-US" sz="2200" dirty="0" err="1">
                <a:latin typeface="Times New Roman" panose="02020603050405020304" pitchFamily="18" charset="0"/>
                <a:cs typeface="Times New Roman" panose="02020603050405020304" pitchFamily="18" charset="0"/>
              </a:rPr>
              <a:t>wn</a:t>
            </a:r>
            <a:r>
              <a:rPr lang="en-US" sz="2200" dirty="0">
                <a:latin typeface="Times New Roman" panose="02020603050405020304" pitchFamily="18" charset="0"/>
                <a:cs typeface="Times New Roman" panose="02020603050405020304" pitchFamily="18" charset="0"/>
              </a:rPr>
              <a:t>=w. </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Every time it goes along a transition, it outputs the corresponding output symbol. </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For example, on input 2212011, machine T1 enters the sequence of states q1,q2,q2,q2,q2,q1,q1,q1 and produces output 1111000. </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On input </a:t>
            </a:r>
            <a:r>
              <a:rPr lang="en-US" sz="2200" dirty="0" err="1">
                <a:latin typeface="Times New Roman" panose="02020603050405020304" pitchFamily="18" charset="0"/>
                <a:cs typeface="Times New Roman" panose="02020603050405020304" pitchFamily="18" charset="0"/>
              </a:rPr>
              <a:t>abbb</a:t>
            </a:r>
            <a:r>
              <a:rPr lang="en-US" sz="2200" dirty="0">
                <a:latin typeface="Times New Roman" panose="02020603050405020304" pitchFamily="18" charset="0"/>
                <a:cs typeface="Times New Roman" panose="02020603050405020304" pitchFamily="18" charset="0"/>
              </a:rPr>
              <a:t>, T2 outputs 1011. </a:t>
            </a:r>
          </a:p>
        </p:txBody>
      </p:sp>
    </p:spTree>
    <p:extLst>
      <p:ext uri="{BB962C8B-B14F-4D97-AF65-F5344CB8AC3E}">
        <p14:creationId xmlns:p14="http://schemas.microsoft.com/office/powerpoint/2010/main" val="3178783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(Applications): Finite State Transducers</a:t>
            </a:r>
          </a:p>
        </p:txBody>
      </p:sp>
      <p:pic>
        <p:nvPicPr>
          <p:cNvPr id="5" name="Picture 4">
            <a:extLst>
              <a:ext uri="{FF2B5EF4-FFF2-40B4-BE49-F238E27FC236}">
                <a16:creationId xmlns:a16="http://schemas.microsoft.com/office/drawing/2014/main" id="{7D9C4EBF-6C9D-2BFF-6E46-9362DB581D7A}"/>
              </a:ext>
            </a:extLst>
          </p:cNvPr>
          <p:cNvPicPr>
            <a:picLocks noChangeAspect="1"/>
          </p:cNvPicPr>
          <p:nvPr/>
        </p:nvPicPr>
        <p:blipFill>
          <a:blip r:embed="rId2"/>
          <a:stretch>
            <a:fillRect/>
          </a:stretch>
        </p:blipFill>
        <p:spPr>
          <a:xfrm>
            <a:off x="971549" y="1392239"/>
            <a:ext cx="10239375" cy="5514975"/>
          </a:xfrm>
          <a:prstGeom prst="rect">
            <a:avLst/>
          </a:prstGeom>
        </p:spPr>
      </p:pic>
      <p:graphicFrame>
        <p:nvGraphicFramePr>
          <p:cNvPr id="6" name="Table 6">
            <a:extLst>
              <a:ext uri="{FF2B5EF4-FFF2-40B4-BE49-F238E27FC236}">
                <a16:creationId xmlns:a16="http://schemas.microsoft.com/office/drawing/2014/main" id="{52A2192A-93BC-68FC-A9B0-89E22BED4068}"/>
              </a:ext>
            </a:extLst>
          </p:cNvPr>
          <p:cNvGraphicFramePr>
            <a:graphicFrameLocks noGrp="1"/>
          </p:cNvGraphicFramePr>
          <p:nvPr>
            <p:extLst>
              <p:ext uri="{D42A27DB-BD31-4B8C-83A1-F6EECF244321}">
                <p14:modId xmlns:p14="http://schemas.microsoft.com/office/powerpoint/2010/main" val="3510296626"/>
              </p:ext>
            </p:extLst>
          </p:nvPr>
        </p:nvGraphicFramePr>
        <p:xfrm>
          <a:off x="2027236" y="1543937"/>
          <a:ext cx="158229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40502157"/>
                    </a:ext>
                  </a:extLst>
                </a:gridCol>
                <a:gridCol w="208280">
                  <a:extLst>
                    <a:ext uri="{9D8B030D-6E8A-4147-A177-3AD203B41FA5}">
                      <a16:colId xmlns:a16="http://schemas.microsoft.com/office/drawing/2014/main" val="2638015811"/>
                    </a:ext>
                  </a:extLst>
                </a:gridCol>
                <a:gridCol w="208280">
                  <a:extLst>
                    <a:ext uri="{9D8B030D-6E8A-4147-A177-3AD203B41FA5}">
                      <a16:colId xmlns:a16="http://schemas.microsoft.com/office/drawing/2014/main" val="3113555301"/>
                    </a:ext>
                  </a:extLst>
                </a:gridCol>
                <a:gridCol w="957450">
                  <a:extLst>
                    <a:ext uri="{9D8B030D-6E8A-4147-A177-3AD203B41FA5}">
                      <a16:colId xmlns:a16="http://schemas.microsoft.com/office/drawing/2014/main" val="354877686"/>
                    </a:ext>
                  </a:extLst>
                </a:gridCol>
              </a:tblGrid>
              <a:tr h="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1         1</a:t>
                      </a:r>
                    </a:p>
                  </a:txBody>
                  <a:tcPr/>
                </a:tc>
                <a:extLst>
                  <a:ext uri="{0D108BD9-81ED-4DB2-BD59-A6C34878D82A}">
                    <a16:rowId xmlns:a16="http://schemas.microsoft.com/office/drawing/2014/main" val="1063484385"/>
                  </a:ext>
                </a:extLst>
              </a:tr>
            </a:tbl>
          </a:graphicData>
        </a:graphic>
      </p:graphicFrame>
      <p:graphicFrame>
        <p:nvGraphicFramePr>
          <p:cNvPr id="8" name="Table 6">
            <a:extLst>
              <a:ext uri="{FF2B5EF4-FFF2-40B4-BE49-F238E27FC236}">
                <a16:creationId xmlns:a16="http://schemas.microsoft.com/office/drawing/2014/main" id="{06EE58C9-18AB-F504-E81B-7EF6F2D7FFD7}"/>
              </a:ext>
            </a:extLst>
          </p:cNvPr>
          <p:cNvGraphicFramePr>
            <a:graphicFrameLocks noGrp="1"/>
          </p:cNvGraphicFramePr>
          <p:nvPr>
            <p:extLst>
              <p:ext uri="{D42A27DB-BD31-4B8C-83A1-F6EECF244321}">
                <p14:modId xmlns:p14="http://schemas.microsoft.com/office/powerpoint/2010/main" val="2178310940"/>
              </p:ext>
            </p:extLst>
          </p:nvPr>
        </p:nvGraphicFramePr>
        <p:xfrm>
          <a:off x="4822477" y="1524545"/>
          <a:ext cx="172516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140502157"/>
                    </a:ext>
                  </a:extLst>
                </a:gridCol>
                <a:gridCol w="208280">
                  <a:extLst>
                    <a:ext uri="{9D8B030D-6E8A-4147-A177-3AD203B41FA5}">
                      <a16:colId xmlns:a16="http://schemas.microsoft.com/office/drawing/2014/main" val="2638015811"/>
                    </a:ext>
                  </a:extLst>
                </a:gridCol>
                <a:gridCol w="208280">
                  <a:extLst>
                    <a:ext uri="{9D8B030D-6E8A-4147-A177-3AD203B41FA5}">
                      <a16:colId xmlns:a16="http://schemas.microsoft.com/office/drawing/2014/main" val="3113555301"/>
                    </a:ext>
                  </a:extLst>
                </a:gridCol>
                <a:gridCol w="957450">
                  <a:extLst>
                    <a:ext uri="{9D8B030D-6E8A-4147-A177-3AD203B41FA5}">
                      <a16:colId xmlns:a16="http://schemas.microsoft.com/office/drawing/2014/main" val="354877686"/>
                    </a:ext>
                  </a:extLst>
                </a:gridCol>
              </a:tblGrid>
              <a:tr h="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1  0</a:t>
                      </a:r>
                    </a:p>
                  </a:txBody>
                  <a:tcPr/>
                </a:tc>
                <a:extLst>
                  <a:ext uri="{0D108BD9-81ED-4DB2-BD59-A6C34878D82A}">
                    <a16:rowId xmlns:a16="http://schemas.microsoft.com/office/drawing/2014/main" val="1063484385"/>
                  </a:ext>
                </a:extLst>
              </a:tr>
            </a:tbl>
          </a:graphicData>
        </a:graphic>
      </p:graphicFrame>
    </p:spTree>
    <p:extLst>
      <p:ext uri="{BB962C8B-B14F-4D97-AF65-F5344CB8AC3E}">
        <p14:creationId xmlns:p14="http://schemas.microsoft.com/office/powerpoint/2010/main" val="3486812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(Applications): Finite State Transducers</a:t>
            </a:r>
          </a:p>
        </p:txBody>
      </p:sp>
      <p:pic>
        <p:nvPicPr>
          <p:cNvPr id="4" name="Picture 3">
            <a:extLst>
              <a:ext uri="{FF2B5EF4-FFF2-40B4-BE49-F238E27FC236}">
                <a16:creationId xmlns:a16="http://schemas.microsoft.com/office/drawing/2014/main" id="{AFAFB5B5-8371-CA7A-D056-2442EB90D356}"/>
              </a:ext>
            </a:extLst>
          </p:cNvPr>
          <p:cNvPicPr>
            <a:picLocks noChangeAspect="1"/>
          </p:cNvPicPr>
          <p:nvPr/>
        </p:nvPicPr>
        <p:blipFill>
          <a:blip r:embed="rId2"/>
          <a:stretch>
            <a:fillRect/>
          </a:stretch>
        </p:blipFill>
        <p:spPr>
          <a:xfrm>
            <a:off x="1119187" y="1762539"/>
            <a:ext cx="9944100" cy="4724400"/>
          </a:xfrm>
          <a:prstGeom prst="rect">
            <a:avLst/>
          </a:prstGeom>
        </p:spPr>
      </p:pic>
    </p:spTree>
    <p:extLst>
      <p:ext uri="{BB962C8B-B14F-4D97-AF65-F5344CB8AC3E}">
        <p14:creationId xmlns:p14="http://schemas.microsoft.com/office/powerpoint/2010/main" val="3875055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(Applications)</a:t>
            </a:r>
          </a:p>
        </p:txBody>
      </p:sp>
      <p:pic>
        <p:nvPicPr>
          <p:cNvPr id="5" name="Picture 4">
            <a:extLst>
              <a:ext uri="{FF2B5EF4-FFF2-40B4-BE49-F238E27FC236}">
                <a16:creationId xmlns:a16="http://schemas.microsoft.com/office/drawing/2014/main" id="{5ABA43A9-6007-3674-5A32-91F977B152D7}"/>
              </a:ext>
            </a:extLst>
          </p:cNvPr>
          <p:cNvPicPr>
            <a:picLocks noChangeAspect="1"/>
          </p:cNvPicPr>
          <p:nvPr/>
        </p:nvPicPr>
        <p:blipFill>
          <a:blip r:embed="rId2"/>
          <a:stretch>
            <a:fillRect/>
          </a:stretch>
        </p:blipFill>
        <p:spPr>
          <a:xfrm>
            <a:off x="0" y="1578696"/>
            <a:ext cx="12192000" cy="4683833"/>
          </a:xfrm>
          <a:prstGeom prst="rect">
            <a:avLst/>
          </a:prstGeom>
        </p:spPr>
      </p:pic>
    </p:spTree>
    <p:extLst>
      <p:ext uri="{BB962C8B-B14F-4D97-AF65-F5344CB8AC3E}">
        <p14:creationId xmlns:p14="http://schemas.microsoft.com/office/powerpoint/2010/main" val="2273337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languages (operations)</a:t>
            </a:r>
          </a:p>
        </p:txBody>
      </p:sp>
      <p:pic>
        <p:nvPicPr>
          <p:cNvPr id="4" name="Picture 3">
            <a:extLst>
              <a:ext uri="{FF2B5EF4-FFF2-40B4-BE49-F238E27FC236}">
                <a16:creationId xmlns:a16="http://schemas.microsoft.com/office/drawing/2014/main" id="{E3D6B35A-B39F-B511-0F7A-F2FCD20F6131}"/>
              </a:ext>
            </a:extLst>
          </p:cNvPr>
          <p:cNvPicPr>
            <a:picLocks noChangeAspect="1"/>
          </p:cNvPicPr>
          <p:nvPr/>
        </p:nvPicPr>
        <p:blipFill>
          <a:blip r:embed="rId2"/>
          <a:stretch>
            <a:fillRect/>
          </a:stretch>
        </p:blipFill>
        <p:spPr>
          <a:xfrm>
            <a:off x="95250" y="1725254"/>
            <a:ext cx="8724900" cy="4705350"/>
          </a:xfrm>
          <a:prstGeom prst="rect">
            <a:avLst/>
          </a:prstGeom>
        </p:spPr>
      </p:pic>
    </p:spTree>
    <p:extLst>
      <p:ext uri="{BB962C8B-B14F-4D97-AF65-F5344CB8AC3E}">
        <p14:creationId xmlns:p14="http://schemas.microsoft.com/office/powerpoint/2010/main" val="1915870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Expression patterns</a:t>
            </a:r>
          </a:p>
        </p:txBody>
      </p:sp>
      <p:pic>
        <p:nvPicPr>
          <p:cNvPr id="5" name="Picture 4">
            <a:extLst>
              <a:ext uri="{FF2B5EF4-FFF2-40B4-BE49-F238E27FC236}">
                <a16:creationId xmlns:a16="http://schemas.microsoft.com/office/drawing/2014/main" id="{6C07C5CF-0FA7-930D-D447-82DB6DBE685F}"/>
              </a:ext>
            </a:extLst>
          </p:cNvPr>
          <p:cNvPicPr>
            <a:picLocks noChangeAspect="1"/>
          </p:cNvPicPr>
          <p:nvPr/>
        </p:nvPicPr>
        <p:blipFill>
          <a:blip r:embed="rId2"/>
          <a:stretch>
            <a:fillRect/>
          </a:stretch>
        </p:blipFill>
        <p:spPr>
          <a:xfrm>
            <a:off x="0" y="1625241"/>
            <a:ext cx="11296650" cy="4295775"/>
          </a:xfrm>
          <a:prstGeom prst="rect">
            <a:avLst/>
          </a:prstGeom>
        </p:spPr>
      </p:pic>
    </p:spTree>
    <p:extLst>
      <p:ext uri="{BB962C8B-B14F-4D97-AF65-F5344CB8AC3E}">
        <p14:creationId xmlns:p14="http://schemas.microsoft.com/office/powerpoint/2010/main" val="3253625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Expression patterns</a:t>
            </a:r>
          </a:p>
        </p:txBody>
      </p:sp>
      <p:pic>
        <p:nvPicPr>
          <p:cNvPr id="4" name="Picture 3">
            <a:extLst>
              <a:ext uri="{FF2B5EF4-FFF2-40B4-BE49-F238E27FC236}">
                <a16:creationId xmlns:a16="http://schemas.microsoft.com/office/drawing/2014/main" id="{F364EB43-9D87-7962-B54B-62CC5901EA7A}"/>
              </a:ext>
            </a:extLst>
          </p:cNvPr>
          <p:cNvPicPr>
            <a:picLocks noChangeAspect="1"/>
          </p:cNvPicPr>
          <p:nvPr/>
        </p:nvPicPr>
        <p:blipFill>
          <a:blip r:embed="rId2"/>
          <a:stretch>
            <a:fillRect/>
          </a:stretch>
        </p:blipFill>
        <p:spPr>
          <a:xfrm>
            <a:off x="0" y="1678397"/>
            <a:ext cx="11249025" cy="3933825"/>
          </a:xfrm>
          <a:prstGeom prst="rect">
            <a:avLst/>
          </a:prstGeom>
        </p:spPr>
      </p:pic>
    </p:spTree>
    <p:extLst>
      <p:ext uri="{BB962C8B-B14F-4D97-AF65-F5344CB8AC3E}">
        <p14:creationId xmlns:p14="http://schemas.microsoft.com/office/powerpoint/2010/main" val="583351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Expression patterns</a:t>
            </a:r>
          </a:p>
        </p:txBody>
      </p:sp>
      <p:pic>
        <p:nvPicPr>
          <p:cNvPr id="5" name="Picture 4">
            <a:extLst>
              <a:ext uri="{FF2B5EF4-FFF2-40B4-BE49-F238E27FC236}">
                <a16:creationId xmlns:a16="http://schemas.microsoft.com/office/drawing/2014/main" id="{47B1EB3D-1955-119F-CC0A-00AAE5D41D51}"/>
              </a:ext>
            </a:extLst>
          </p:cNvPr>
          <p:cNvPicPr>
            <a:picLocks noChangeAspect="1"/>
          </p:cNvPicPr>
          <p:nvPr/>
        </p:nvPicPr>
        <p:blipFill>
          <a:blip r:embed="rId2"/>
          <a:stretch>
            <a:fillRect/>
          </a:stretch>
        </p:blipFill>
        <p:spPr>
          <a:xfrm>
            <a:off x="0" y="1516571"/>
            <a:ext cx="12192000" cy="5274753"/>
          </a:xfrm>
          <a:prstGeom prst="rect">
            <a:avLst/>
          </a:prstGeom>
        </p:spPr>
      </p:pic>
    </p:spTree>
    <p:extLst>
      <p:ext uri="{BB962C8B-B14F-4D97-AF65-F5344CB8AC3E}">
        <p14:creationId xmlns:p14="http://schemas.microsoft.com/office/powerpoint/2010/main" val="1465105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Expression patterns</a:t>
            </a:r>
          </a:p>
        </p:txBody>
      </p:sp>
      <p:pic>
        <p:nvPicPr>
          <p:cNvPr id="4" name="Picture 3">
            <a:extLst>
              <a:ext uri="{FF2B5EF4-FFF2-40B4-BE49-F238E27FC236}">
                <a16:creationId xmlns:a16="http://schemas.microsoft.com/office/drawing/2014/main" id="{F8A5636C-0226-A29E-9F64-B545BE1B8BFF}"/>
              </a:ext>
            </a:extLst>
          </p:cNvPr>
          <p:cNvPicPr>
            <a:picLocks noChangeAspect="1"/>
          </p:cNvPicPr>
          <p:nvPr/>
        </p:nvPicPr>
        <p:blipFill>
          <a:blip r:embed="rId2"/>
          <a:stretch>
            <a:fillRect/>
          </a:stretch>
        </p:blipFill>
        <p:spPr>
          <a:xfrm>
            <a:off x="-4763" y="1508301"/>
            <a:ext cx="12192000" cy="4706637"/>
          </a:xfrm>
          <a:prstGeom prst="rect">
            <a:avLst/>
          </a:prstGeom>
        </p:spPr>
      </p:pic>
    </p:spTree>
    <p:extLst>
      <p:ext uri="{BB962C8B-B14F-4D97-AF65-F5344CB8AC3E}">
        <p14:creationId xmlns:p14="http://schemas.microsoft.com/office/powerpoint/2010/main" val="4074162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Expression patterns</a:t>
            </a:r>
          </a:p>
        </p:txBody>
      </p:sp>
      <p:pic>
        <p:nvPicPr>
          <p:cNvPr id="5" name="Picture 4">
            <a:extLst>
              <a:ext uri="{FF2B5EF4-FFF2-40B4-BE49-F238E27FC236}">
                <a16:creationId xmlns:a16="http://schemas.microsoft.com/office/drawing/2014/main" id="{3B1668E6-915B-C36F-2DFA-D94F175489C4}"/>
              </a:ext>
            </a:extLst>
          </p:cNvPr>
          <p:cNvPicPr>
            <a:picLocks noChangeAspect="1"/>
          </p:cNvPicPr>
          <p:nvPr/>
        </p:nvPicPr>
        <p:blipFill>
          <a:blip r:embed="rId2"/>
          <a:stretch>
            <a:fillRect/>
          </a:stretch>
        </p:blipFill>
        <p:spPr>
          <a:xfrm>
            <a:off x="95250" y="1649976"/>
            <a:ext cx="11591925" cy="4914900"/>
          </a:xfrm>
          <a:prstGeom prst="rect">
            <a:avLst/>
          </a:prstGeom>
        </p:spPr>
      </p:pic>
    </p:spTree>
    <p:extLst>
      <p:ext uri="{BB962C8B-B14F-4D97-AF65-F5344CB8AC3E}">
        <p14:creationId xmlns:p14="http://schemas.microsoft.com/office/powerpoint/2010/main" val="184622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r>
              <a:rPr lang="en-US" sz="3600" b="1" dirty="0">
                <a:latin typeface="Times New Roman" panose="02020603050405020304" pitchFamily="18" charset="0"/>
                <a:cs typeface="Times New Roman" panose="02020603050405020304" pitchFamily="18" charset="0"/>
              </a:rPr>
              <a:t>Morphology</a:t>
            </a:r>
          </a:p>
        </p:txBody>
      </p:sp>
      <p:sp>
        <p:nvSpPr>
          <p:cNvPr id="3" name="Content Placeholder 2">
            <a:extLst>
              <a:ext uri="{FF2B5EF4-FFF2-40B4-BE49-F238E27FC236}">
                <a16:creationId xmlns:a16="http://schemas.microsoft.com/office/drawing/2014/main" id="{803FACD9-AEBB-E5C6-D242-DC252963A309}"/>
              </a:ext>
            </a:extLst>
          </p:cNvPr>
          <p:cNvSpPr>
            <a:spLocks noGrp="1"/>
          </p:cNvSpPr>
          <p:nvPr>
            <p:ph idx="1"/>
          </p:nvPr>
        </p:nvSpPr>
        <p:spPr>
          <a:xfrm>
            <a:off x="95250" y="1520824"/>
            <a:ext cx="11991975" cy="5108575"/>
          </a:xfrm>
          <a:solidFill>
            <a:schemeClr val="accent4"/>
          </a:solidFill>
        </p:spPr>
        <p:txBody>
          <a:bodyPr>
            <a:normAutofit/>
          </a:bodyPr>
          <a:lstStyle/>
          <a:p>
            <a:pPr algn="just"/>
            <a:r>
              <a:rPr lang="en-US" b="0" i="0" dirty="0">
                <a:solidFill>
                  <a:srgbClr val="292929"/>
                </a:solidFill>
                <a:effectLst/>
                <a:latin typeface="Times New Roman" panose="02020603050405020304" pitchFamily="18" charset="0"/>
                <a:cs typeface="Times New Roman" panose="02020603050405020304" pitchFamily="18" charset="0"/>
              </a:rPr>
              <a:t>Morphological analysis is a field of linguistics that studies the structure of words.</a:t>
            </a:r>
          </a:p>
          <a:p>
            <a:pPr algn="just"/>
            <a:r>
              <a:rPr lang="en-US" b="0" i="0" dirty="0">
                <a:solidFill>
                  <a:srgbClr val="292929"/>
                </a:solidFill>
                <a:effectLst/>
                <a:latin typeface="Times New Roman" panose="02020603050405020304" pitchFamily="18" charset="0"/>
                <a:cs typeface="Times New Roman" panose="02020603050405020304" pitchFamily="18" charset="0"/>
              </a:rPr>
              <a:t>It identifies how a word is produced through the use of morphemes (basic key word). </a:t>
            </a:r>
          </a:p>
          <a:p>
            <a:pPr algn="just"/>
            <a:r>
              <a:rPr lang="en-US" b="0" i="0" dirty="0">
                <a:solidFill>
                  <a:srgbClr val="292929"/>
                </a:solidFill>
                <a:effectLst/>
                <a:latin typeface="Times New Roman" panose="02020603050405020304" pitchFamily="18" charset="0"/>
                <a:cs typeface="Times New Roman" panose="02020603050405020304" pitchFamily="18" charset="0"/>
              </a:rPr>
              <a:t>A morpheme is a basic unit of the English language. The morpheme is the smallest element of a word that has grammatical function and meaning. </a:t>
            </a:r>
          </a:p>
          <a:p>
            <a:pPr algn="just"/>
            <a:r>
              <a:rPr lang="en-US" b="0" i="0" dirty="0">
                <a:solidFill>
                  <a:srgbClr val="292929"/>
                </a:solidFill>
                <a:effectLst/>
                <a:latin typeface="Times New Roman" panose="02020603050405020304" pitchFamily="18" charset="0"/>
                <a:cs typeface="Times New Roman" panose="02020603050405020304" pitchFamily="18" charset="0"/>
              </a:rPr>
              <a:t>Free morpheme and bound morpheme are the two types of morphemes. A single free morpheme can become a complete word.</a:t>
            </a:r>
          </a:p>
          <a:p>
            <a:pPr algn="just"/>
            <a:r>
              <a:rPr lang="en-US" b="0" i="0" dirty="0">
                <a:solidFill>
                  <a:srgbClr val="292929"/>
                </a:solidFill>
                <a:effectLst/>
                <a:latin typeface="Times New Roman" panose="02020603050405020304" pitchFamily="18" charset="0"/>
                <a:cs typeface="Times New Roman" panose="02020603050405020304" pitchFamily="18" charset="0"/>
              </a:rPr>
              <a:t>For instance, a bus, a bicycle, and so forth. </a:t>
            </a:r>
          </a:p>
          <a:p>
            <a:pPr algn="just"/>
            <a:r>
              <a:rPr lang="en-US" b="0" i="0" dirty="0">
                <a:solidFill>
                  <a:srgbClr val="292929"/>
                </a:solidFill>
                <a:effectLst/>
                <a:latin typeface="Times New Roman" panose="02020603050405020304" pitchFamily="18" charset="0"/>
                <a:cs typeface="Times New Roman" panose="02020603050405020304" pitchFamily="18" charset="0"/>
              </a:rPr>
              <a:t>A bound morpheme, on the other hand, cannot stand alone and must be joined to a free morpheme to produce a word. </a:t>
            </a:r>
            <a:r>
              <a:rPr lang="en-US" b="0" i="0" dirty="0" err="1">
                <a:solidFill>
                  <a:srgbClr val="292929"/>
                </a:solidFill>
                <a:effectLst/>
                <a:latin typeface="Times New Roman" panose="02020603050405020304" pitchFamily="18" charset="0"/>
                <a:cs typeface="Times New Roman" panose="02020603050405020304" pitchFamily="18" charset="0"/>
              </a:rPr>
              <a:t>ing</a:t>
            </a:r>
            <a:r>
              <a:rPr lang="en-US" b="0" i="0" dirty="0">
                <a:solidFill>
                  <a:srgbClr val="292929"/>
                </a:solidFill>
                <a:effectLst/>
                <a:latin typeface="Times New Roman" panose="02020603050405020304" pitchFamily="18" charset="0"/>
                <a:cs typeface="Times New Roman" panose="02020603050405020304" pitchFamily="18" charset="0"/>
              </a:rPr>
              <a:t>, un, and other bound morphemes are examples.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8620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Expression patterns</a:t>
            </a:r>
          </a:p>
        </p:txBody>
      </p:sp>
      <p:pic>
        <p:nvPicPr>
          <p:cNvPr id="4" name="Picture 3">
            <a:extLst>
              <a:ext uri="{FF2B5EF4-FFF2-40B4-BE49-F238E27FC236}">
                <a16:creationId xmlns:a16="http://schemas.microsoft.com/office/drawing/2014/main" id="{E5905334-DE11-CFC4-8F8F-310BB720D100}"/>
              </a:ext>
            </a:extLst>
          </p:cNvPr>
          <p:cNvPicPr>
            <a:picLocks noChangeAspect="1"/>
          </p:cNvPicPr>
          <p:nvPr/>
        </p:nvPicPr>
        <p:blipFill>
          <a:blip r:embed="rId2"/>
          <a:stretch>
            <a:fillRect/>
          </a:stretch>
        </p:blipFill>
        <p:spPr>
          <a:xfrm>
            <a:off x="-4763" y="1493677"/>
            <a:ext cx="12192000" cy="4893202"/>
          </a:xfrm>
          <a:prstGeom prst="rect">
            <a:avLst/>
          </a:prstGeom>
        </p:spPr>
      </p:pic>
    </p:spTree>
    <p:extLst>
      <p:ext uri="{BB962C8B-B14F-4D97-AF65-F5344CB8AC3E}">
        <p14:creationId xmlns:p14="http://schemas.microsoft.com/office/powerpoint/2010/main" val="335881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Expression patterns</a:t>
            </a:r>
          </a:p>
        </p:txBody>
      </p:sp>
      <p:pic>
        <p:nvPicPr>
          <p:cNvPr id="4" name="Picture 3">
            <a:extLst>
              <a:ext uri="{FF2B5EF4-FFF2-40B4-BE49-F238E27FC236}">
                <a16:creationId xmlns:a16="http://schemas.microsoft.com/office/drawing/2014/main" id="{E5905334-DE11-CFC4-8F8F-310BB720D100}"/>
              </a:ext>
            </a:extLst>
          </p:cNvPr>
          <p:cNvPicPr>
            <a:picLocks noChangeAspect="1"/>
          </p:cNvPicPr>
          <p:nvPr/>
        </p:nvPicPr>
        <p:blipFill>
          <a:blip r:embed="rId2"/>
          <a:stretch>
            <a:fillRect/>
          </a:stretch>
        </p:blipFill>
        <p:spPr>
          <a:xfrm>
            <a:off x="-4763" y="1493677"/>
            <a:ext cx="12192000" cy="4893202"/>
          </a:xfrm>
          <a:prstGeom prst="rect">
            <a:avLst/>
          </a:prstGeom>
        </p:spPr>
      </p:pic>
    </p:spTree>
    <p:extLst>
      <p:ext uri="{BB962C8B-B14F-4D97-AF65-F5344CB8AC3E}">
        <p14:creationId xmlns:p14="http://schemas.microsoft.com/office/powerpoint/2010/main" val="2405780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Expression patterns</a:t>
            </a:r>
          </a:p>
        </p:txBody>
      </p:sp>
      <p:pic>
        <p:nvPicPr>
          <p:cNvPr id="5" name="Picture 4">
            <a:extLst>
              <a:ext uri="{FF2B5EF4-FFF2-40B4-BE49-F238E27FC236}">
                <a16:creationId xmlns:a16="http://schemas.microsoft.com/office/drawing/2014/main" id="{A8BC2017-5FB4-9FFA-FCD8-EF6204E3B71D}"/>
              </a:ext>
            </a:extLst>
          </p:cNvPr>
          <p:cNvPicPr>
            <a:picLocks noChangeAspect="1"/>
          </p:cNvPicPr>
          <p:nvPr/>
        </p:nvPicPr>
        <p:blipFill>
          <a:blip r:embed="rId2"/>
          <a:stretch>
            <a:fillRect/>
          </a:stretch>
        </p:blipFill>
        <p:spPr>
          <a:xfrm>
            <a:off x="0" y="1392239"/>
            <a:ext cx="12192000" cy="5235944"/>
          </a:xfrm>
          <a:prstGeom prst="rect">
            <a:avLst/>
          </a:prstGeom>
        </p:spPr>
      </p:pic>
    </p:spTree>
    <p:extLst>
      <p:ext uri="{BB962C8B-B14F-4D97-AF65-F5344CB8AC3E}">
        <p14:creationId xmlns:p14="http://schemas.microsoft.com/office/powerpoint/2010/main" val="4033823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i="0" dirty="0">
                <a:solidFill>
                  <a:srgbClr val="292929"/>
                </a:solidFill>
                <a:effectLst/>
                <a:latin typeface="Times New Roman" panose="02020603050405020304" pitchFamily="18" charset="0"/>
                <a:cs typeface="Times New Roman" panose="02020603050405020304" pitchFamily="18" charset="0"/>
              </a:rPr>
              <a:t>Regular Expression patterns</a:t>
            </a:r>
          </a:p>
        </p:txBody>
      </p:sp>
      <p:pic>
        <p:nvPicPr>
          <p:cNvPr id="4" name="Picture 3">
            <a:extLst>
              <a:ext uri="{FF2B5EF4-FFF2-40B4-BE49-F238E27FC236}">
                <a16:creationId xmlns:a16="http://schemas.microsoft.com/office/drawing/2014/main" id="{C327DECB-9045-64F6-5930-5A6A1298AF5D}"/>
              </a:ext>
            </a:extLst>
          </p:cNvPr>
          <p:cNvPicPr>
            <a:picLocks noChangeAspect="1"/>
          </p:cNvPicPr>
          <p:nvPr/>
        </p:nvPicPr>
        <p:blipFill>
          <a:blip r:embed="rId2"/>
          <a:stretch>
            <a:fillRect/>
          </a:stretch>
        </p:blipFill>
        <p:spPr>
          <a:xfrm>
            <a:off x="0" y="2073308"/>
            <a:ext cx="12192000" cy="2711383"/>
          </a:xfrm>
          <a:prstGeom prst="rect">
            <a:avLst/>
          </a:prstGeom>
        </p:spPr>
      </p:pic>
    </p:spTree>
    <p:extLst>
      <p:ext uri="{BB962C8B-B14F-4D97-AF65-F5344CB8AC3E}">
        <p14:creationId xmlns:p14="http://schemas.microsoft.com/office/powerpoint/2010/main" val="894176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800" b="0" i="0" u="none" strike="noStrike" baseline="0" dirty="0">
                <a:solidFill>
                  <a:srgbClr val="404040"/>
                </a:solidFill>
                <a:latin typeface="Times New Roman" panose="02020603050405020304" pitchFamily="18" charset="0"/>
                <a:cs typeface="Times New Roman" panose="02020603050405020304" pitchFamily="18" charset="0"/>
              </a:rPr>
              <a:t>Operator precedence</a:t>
            </a:r>
            <a:endParaRPr lang="en-US" sz="3800" b="1" i="0" dirty="0">
              <a:solidFill>
                <a:srgbClr val="292929"/>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BF09FE3-3B24-0164-C143-00BFAB936272}"/>
              </a:ext>
            </a:extLst>
          </p:cNvPr>
          <p:cNvPicPr>
            <a:picLocks noChangeAspect="1"/>
          </p:cNvPicPr>
          <p:nvPr/>
        </p:nvPicPr>
        <p:blipFill>
          <a:blip r:embed="rId2"/>
          <a:stretch>
            <a:fillRect/>
          </a:stretch>
        </p:blipFill>
        <p:spPr>
          <a:xfrm>
            <a:off x="-4763" y="1620919"/>
            <a:ext cx="12192000" cy="5237081"/>
          </a:xfrm>
          <a:prstGeom prst="rect">
            <a:avLst/>
          </a:prstGeom>
        </p:spPr>
      </p:pic>
    </p:spTree>
    <p:extLst>
      <p:ext uri="{BB962C8B-B14F-4D97-AF65-F5344CB8AC3E}">
        <p14:creationId xmlns:p14="http://schemas.microsoft.com/office/powerpoint/2010/main" val="1847315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800" b="0" i="0" u="none" strike="noStrike" baseline="0" dirty="0">
                <a:solidFill>
                  <a:srgbClr val="404040"/>
                </a:solidFill>
                <a:latin typeface="Times New Roman" panose="02020603050405020304" pitchFamily="18" charset="0"/>
                <a:cs typeface="Times New Roman" panose="02020603050405020304" pitchFamily="18" charset="0"/>
              </a:rPr>
              <a:t>Operator precedence</a:t>
            </a:r>
            <a:endParaRPr lang="en-US" sz="3800" b="1" i="0" dirty="0">
              <a:solidFill>
                <a:srgbClr val="292929"/>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3879B24-C15D-1D7F-E7B6-B767F7474AD7}"/>
              </a:ext>
            </a:extLst>
          </p:cNvPr>
          <p:cNvPicPr>
            <a:picLocks noChangeAspect="1"/>
          </p:cNvPicPr>
          <p:nvPr/>
        </p:nvPicPr>
        <p:blipFill>
          <a:blip r:embed="rId2"/>
          <a:stretch>
            <a:fillRect/>
          </a:stretch>
        </p:blipFill>
        <p:spPr>
          <a:xfrm>
            <a:off x="0" y="1672875"/>
            <a:ext cx="12192000" cy="1290159"/>
          </a:xfrm>
          <a:prstGeom prst="rect">
            <a:avLst/>
          </a:prstGeom>
        </p:spPr>
      </p:pic>
      <p:sp>
        <p:nvSpPr>
          <p:cNvPr id="5" name="TextBox 4">
            <a:extLst>
              <a:ext uri="{FF2B5EF4-FFF2-40B4-BE49-F238E27FC236}">
                <a16:creationId xmlns:a16="http://schemas.microsoft.com/office/drawing/2014/main" id="{616F91B5-8427-2C23-A600-C421615B0E6A}"/>
              </a:ext>
            </a:extLst>
          </p:cNvPr>
          <p:cNvSpPr txBox="1"/>
          <p:nvPr/>
        </p:nvSpPr>
        <p:spPr>
          <a:xfrm>
            <a:off x="95249" y="3215566"/>
            <a:ext cx="11841112" cy="2677656"/>
          </a:xfrm>
          <a:prstGeom prst="rect">
            <a:avLst/>
          </a:prstGeom>
          <a:noFill/>
        </p:spPr>
        <p:txBody>
          <a:bodyPr wrap="square">
            <a:sp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Regular expressions are case sensitive; lower case /s/ is distinct from upper case /S/ (/s/ matches a lower case s but not an upper case S). This means that the pattern /woodchucks/ will not match the string Woodchucks. </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We can solve this problem with the use of the square braces [ and ]. The string of characters inside the braces specifies a disjunction of characters to match.</a:t>
            </a:r>
          </a:p>
        </p:txBody>
      </p:sp>
    </p:spTree>
    <p:extLst>
      <p:ext uri="{BB962C8B-B14F-4D97-AF65-F5344CB8AC3E}">
        <p14:creationId xmlns:p14="http://schemas.microsoft.com/office/powerpoint/2010/main" val="3302692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800" b="0" i="0" u="none" strike="noStrike" baseline="0" dirty="0">
                <a:solidFill>
                  <a:srgbClr val="404040"/>
                </a:solidFill>
                <a:latin typeface="Times New Roman" panose="02020603050405020304" pitchFamily="18" charset="0"/>
                <a:cs typeface="Times New Roman" panose="02020603050405020304" pitchFamily="18" charset="0"/>
              </a:rPr>
              <a:t>Operator precedence (Example)</a:t>
            </a:r>
            <a:endParaRPr lang="en-US" sz="3800" b="1" i="0" dirty="0">
              <a:solidFill>
                <a:srgbClr val="292929"/>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C0C73F6-0093-0C1E-C4B7-DD9F01737E4C}"/>
              </a:ext>
            </a:extLst>
          </p:cNvPr>
          <p:cNvPicPr>
            <a:picLocks noChangeAspect="1"/>
          </p:cNvPicPr>
          <p:nvPr/>
        </p:nvPicPr>
        <p:blipFill>
          <a:blip r:embed="rId2"/>
          <a:stretch>
            <a:fillRect/>
          </a:stretch>
        </p:blipFill>
        <p:spPr>
          <a:xfrm>
            <a:off x="3271070" y="1473302"/>
            <a:ext cx="5295900" cy="1276350"/>
          </a:xfrm>
          <a:prstGeom prst="rect">
            <a:avLst/>
          </a:prstGeom>
        </p:spPr>
      </p:pic>
      <p:sp>
        <p:nvSpPr>
          <p:cNvPr id="6" name="TextBox 5">
            <a:extLst>
              <a:ext uri="{FF2B5EF4-FFF2-40B4-BE49-F238E27FC236}">
                <a16:creationId xmlns:a16="http://schemas.microsoft.com/office/drawing/2014/main" id="{D7D7C405-F8D3-1E86-E42B-29450219E796}"/>
              </a:ext>
            </a:extLst>
          </p:cNvPr>
          <p:cNvSpPr txBox="1"/>
          <p:nvPr/>
        </p:nvSpPr>
        <p:spPr>
          <a:xfrm>
            <a:off x="196031" y="2968098"/>
            <a:ext cx="11891193" cy="3108543"/>
          </a:xfrm>
          <a:prstGeom prst="rect">
            <a:avLst/>
          </a:prstGeom>
          <a:noFill/>
        </p:spPr>
        <p:txBody>
          <a:bodyPr wrap="square">
            <a:spAutoFit/>
          </a:bodyPr>
          <a:lstStyle/>
          <a:p>
            <a:pPr marL="285750" indent="-28575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The regular expression /[1234567890]/ specifies any single digit. </a:t>
            </a:r>
          </a:p>
          <a:p>
            <a:pPr marL="285750" indent="-28575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While such classes of characters as digits or letters are important building blocks in expressions, they can get awkward (e.g., it’s inconvenient to specify to mean “any capital letter”) </a:t>
            </a:r>
          </a:p>
          <a:p>
            <a:pPr marL="285750" indent="-28575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2CAA4BD-606C-C6AF-953A-6452BEBB9A53}"/>
              </a:ext>
            </a:extLst>
          </p:cNvPr>
          <p:cNvPicPr>
            <a:picLocks noChangeAspect="1"/>
          </p:cNvPicPr>
          <p:nvPr/>
        </p:nvPicPr>
        <p:blipFill>
          <a:blip r:embed="rId3"/>
          <a:stretch>
            <a:fillRect/>
          </a:stretch>
        </p:blipFill>
        <p:spPr>
          <a:xfrm>
            <a:off x="4248304" y="5267897"/>
            <a:ext cx="4010025" cy="438150"/>
          </a:xfrm>
          <a:prstGeom prst="rect">
            <a:avLst/>
          </a:prstGeom>
        </p:spPr>
      </p:pic>
    </p:spTree>
    <p:extLst>
      <p:ext uri="{BB962C8B-B14F-4D97-AF65-F5344CB8AC3E}">
        <p14:creationId xmlns:p14="http://schemas.microsoft.com/office/powerpoint/2010/main" val="467732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800" b="0" i="0" u="none" strike="noStrike" baseline="0" dirty="0">
                <a:solidFill>
                  <a:srgbClr val="404040"/>
                </a:solidFill>
                <a:latin typeface="Times New Roman" panose="02020603050405020304" pitchFamily="18" charset="0"/>
                <a:cs typeface="Times New Roman" panose="02020603050405020304" pitchFamily="18" charset="0"/>
              </a:rPr>
              <a:t>Operator precedence (Example)</a:t>
            </a:r>
            <a:endParaRPr lang="en-US" sz="3800" b="1" i="0" dirty="0">
              <a:solidFill>
                <a:srgbClr val="292929"/>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077D117-9D14-14BD-1A24-57829F8503B8}"/>
              </a:ext>
            </a:extLst>
          </p:cNvPr>
          <p:cNvSpPr txBox="1"/>
          <p:nvPr/>
        </p:nvSpPr>
        <p:spPr>
          <a:xfrm>
            <a:off x="95249" y="1473594"/>
            <a:ext cx="11991975" cy="2246769"/>
          </a:xfrm>
          <a:prstGeom prst="rect">
            <a:avLst/>
          </a:prstGeom>
          <a:noFill/>
        </p:spPr>
        <p:txBody>
          <a:bodyPr wrap="square">
            <a:spAutoFit/>
          </a:bodyPr>
          <a:lstStyle/>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In cases where there is a well-defined sequence associated with a set of characters, the brackets can be used with the </a:t>
            </a:r>
            <a:r>
              <a:rPr lang="en-US" sz="2800" b="1" dirty="0">
                <a:latin typeface="Times New Roman" panose="02020603050405020304" pitchFamily="18" charset="0"/>
                <a:cs typeface="Times New Roman" panose="02020603050405020304" pitchFamily="18" charset="0"/>
              </a:rPr>
              <a:t>dash (-) </a:t>
            </a:r>
            <a:r>
              <a:rPr lang="en-US" sz="2800" dirty="0">
                <a:latin typeface="Times New Roman" panose="02020603050405020304" pitchFamily="18" charset="0"/>
                <a:cs typeface="Times New Roman" panose="02020603050405020304" pitchFamily="18" charset="0"/>
              </a:rPr>
              <a:t>to specify range any one character in a range. </a:t>
            </a: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The pattern /[2-5]/ specifies any one of the characters 2, 3, 4, or 5. The pattern /[b-g]/ specifies one of the characters b, c, d, e, f, or g.</a:t>
            </a:r>
          </a:p>
        </p:txBody>
      </p:sp>
      <p:pic>
        <p:nvPicPr>
          <p:cNvPr id="9" name="Picture 8">
            <a:extLst>
              <a:ext uri="{FF2B5EF4-FFF2-40B4-BE49-F238E27FC236}">
                <a16:creationId xmlns:a16="http://schemas.microsoft.com/office/drawing/2014/main" id="{BF164C01-545E-C58E-9117-D82A78D43BCC}"/>
              </a:ext>
            </a:extLst>
          </p:cNvPr>
          <p:cNvPicPr>
            <a:picLocks noChangeAspect="1"/>
          </p:cNvPicPr>
          <p:nvPr/>
        </p:nvPicPr>
        <p:blipFill>
          <a:blip r:embed="rId2"/>
          <a:stretch>
            <a:fillRect/>
          </a:stretch>
        </p:blipFill>
        <p:spPr>
          <a:xfrm>
            <a:off x="2066923" y="3916772"/>
            <a:ext cx="8048625" cy="1285875"/>
          </a:xfrm>
          <a:prstGeom prst="rect">
            <a:avLst/>
          </a:prstGeom>
        </p:spPr>
      </p:pic>
    </p:spTree>
    <p:extLst>
      <p:ext uri="{BB962C8B-B14F-4D97-AF65-F5344CB8AC3E}">
        <p14:creationId xmlns:p14="http://schemas.microsoft.com/office/powerpoint/2010/main" val="3306733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800" b="0" i="0" u="none" strike="noStrike" baseline="0" dirty="0">
                <a:solidFill>
                  <a:srgbClr val="404040"/>
                </a:solidFill>
                <a:latin typeface="Times New Roman" panose="02020603050405020304" pitchFamily="18" charset="0"/>
                <a:cs typeface="Times New Roman" panose="02020603050405020304" pitchFamily="18" charset="0"/>
              </a:rPr>
              <a:t>Operator precedence (Example)</a:t>
            </a:r>
            <a:endParaRPr lang="en-US" sz="3800" b="1" i="0" dirty="0">
              <a:solidFill>
                <a:srgbClr val="292929"/>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5C4ECAD-F227-359D-7246-7E7B003D57CB}"/>
              </a:ext>
            </a:extLst>
          </p:cNvPr>
          <p:cNvSpPr txBox="1"/>
          <p:nvPr/>
        </p:nvSpPr>
        <p:spPr>
          <a:xfrm>
            <a:off x="0" y="1397675"/>
            <a:ext cx="12087225" cy="954107"/>
          </a:xfrm>
          <a:prstGeom prst="rect">
            <a:avLst/>
          </a:prstGeom>
          <a:noFill/>
        </p:spPr>
        <p:txBody>
          <a:bodyPr wrap="square">
            <a:spAutoFit/>
          </a:bodyPr>
          <a:lstStyle/>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One very important special character is the period (/./), a wildcard expression that matches any single character.</a:t>
            </a:r>
          </a:p>
        </p:txBody>
      </p:sp>
      <p:pic>
        <p:nvPicPr>
          <p:cNvPr id="5" name="Picture 4">
            <a:extLst>
              <a:ext uri="{FF2B5EF4-FFF2-40B4-BE49-F238E27FC236}">
                <a16:creationId xmlns:a16="http://schemas.microsoft.com/office/drawing/2014/main" id="{7A24FA1B-1168-B980-C45B-6E75CB664849}"/>
              </a:ext>
            </a:extLst>
          </p:cNvPr>
          <p:cNvPicPr>
            <a:picLocks noChangeAspect="1"/>
          </p:cNvPicPr>
          <p:nvPr/>
        </p:nvPicPr>
        <p:blipFill>
          <a:blip r:embed="rId2"/>
          <a:stretch>
            <a:fillRect/>
          </a:stretch>
        </p:blipFill>
        <p:spPr>
          <a:xfrm>
            <a:off x="1782404" y="2638425"/>
            <a:ext cx="8096250" cy="790575"/>
          </a:xfrm>
          <a:prstGeom prst="rect">
            <a:avLst/>
          </a:prstGeom>
        </p:spPr>
      </p:pic>
    </p:spTree>
    <p:extLst>
      <p:ext uri="{BB962C8B-B14F-4D97-AF65-F5344CB8AC3E}">
        <p14:creationId xmlns:p14="http://schemas.microsoft.com/office/powerpoint/2010/main" val="1382295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800" b="0" i="0" u="none" strike="noStrike" baseline="0" dirty="0">
                <a:solidFill>
                  <a:srgbClr val="404040"/>
                </a:solidFill>
                <a:latin typeface="Times New Roman" panose="02020603050405020304" pitchFamily="18" charset="0"/>
                <a:cs typeface="Times New Roman" panose="02020603050405020304" pitchFamily="18" charset="0"/>
              </a:rPr>
              <a:t>Operator precedence (Example)</a:t>
            </a:r>
            <a:endParaRPr lang="en-US" sz="3800" b="1" i="0" dirty="0">
              <a:solidFill>
                <a:srgbClr val="292929"/>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B0082B4-AA10-99C2-E7A6-7DD59958F170}"/>
              </a:ext>
            </a:extLst>
          </p:cNvPr>
          <p:cNvSpPr txBox="1"/>
          <p:nvPr/>
        </p:nvSpPr>
        <p:spPr>
          <a:xfrm>
            <a:off x="95250" y="1554738"/>
            <a:ext cx="11991974" cy="954107"/>
          </a:xfrm>
          <a:prstGeom prst="rect">
            <a:avLst/>
          </a:prstGeom>
          <a:noFill/>
        </p:spPr>
        <p:txBody>
          <a:bodyPr wrap="square">
            <a:spAutoFit/>
          </a:bodyPr>
          <a:lstStyle/>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Anchors are special characters that anchor regular expressions to particular places in a string. </a:t>
            </a:r>
          </a:p>
        </p:txBody>
      </p:sp>
      <p:sp>
        <p:nvSpPr>
          <p:cNvPr id="10" name="TextBox 9">
            <a:extLst>
              <a:ext uri="{FF2B5EF4-FFF2-40B4-BE49-F238E27FC236}">
                <a16:creationId xmlns:a16="http://schemas.microsoft.com/office/drawing/2014/main" id="{1E359E61-D27F-2C0A-0113-B97906F73C50}"/>
              </a:ext>
            </a:extLst>
          </p:cNvPr>
          <p:cNvSpPr txBox="1"/>
          <p:nvPr/>
        </p:nvSpPr>
        <p:spPr>
          <a:xfrm>
            <a:off x="95250" y="2671344"/>
            <a:ext cx="11991974" cy="3539430"/>
          </a:xfrm>
          <a:prstGeom prst="rect">
            <a:avLst/>
          </a:prstGeom>
          <a:noFill/>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most common anchors are the caret ˆ and the dollar sign $.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caret ˆ matches the start of a line.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pattern /ˆThe/ matches the word The only at the start of a line.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Thus, the caret ˆ has three uses: to match the start of a line, to indicate a negation inside of square brackets, and just to mean a caret</a:t>
            </a:r>
            <a:r>
              <a:rPr lang="en-US" dirty="0"/>
              <a:t>.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dollar sign $ matches the end of a line.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 the pattern $ is a useful pattern for matching a space at the end of a line, and /ˆThe dog\.$/ matches a line that contains only the phrase The dog.</a:t>
            </a:r>
          </a:p>
        </p:txBody>
      </p:sp>
    </p:spTree>
    <p:extLst>
      <p:ext uri="{BB962C8B-B14F-4D97-AF65-F5344CB8AC3E}">
        <p14:creationId xmlns:p14="http://schemas.microsoft.com/office/powerpoint/2010/main" val="1470397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r>
              <a:rPr lang="en-US" sz="3600" b="1" dirty="0">
                <a:latin typeface="Times New Roman" panose="02020603050405020304" pitchFamily="18" charset="0"/>
                <a:cs typeface="Times New Roman" panose="02020603050405020304" pitchFamily="18" charset="0"/>
              </a:rPr>
              <a:t>Morphology</a:t>
            </a:r>
          </a:p>
        </p:txBody>
      </p:sp>
      <p:pic>
        <p:nvPicPr>
          <p:cNvPr id="5" name="Content Placeholder 4">
            <a:extLst>
              <a:ext uri="{FF2B5EF4-FFF2-40B4-BE49-F238E27FC236}">
                <a16:creationId xmlns:a16="http://schemas.microsoft.com/office/drawing/2014/main" id="{58645C71-DDCB-A155-8A3F-1E8B036A09EF}"/>
              </a:ext>
            </a:extLst>
          </p:cNvPr>
          <p:cNvPicPr>
            <a:picLocks noGrp="1" noChangeAspect="1"/>
          </p:cNvPicPr>
          <p:nvPr>
            <p:ph idx="1"/>
          </p:nvPr>
        </p:nvPicPr>
        <p:blipFill>
          <a:blip r:embed="rId2"/>
          <a:stretch>
            <a:fillRect/>
          </a:stretch>
        </p:blipFill>
        <p:spPr>
          <a:xfrm>
            <a:off x="95250" y="1903412"/>
            <a:ext cx="9496425" cy="4229100"/>
          </a:xfrm>
          <a:solidFill>
            <a:schemeClr val="accent4"/>
          </a:solidFill>
        </p:spPr>
      </p:pic>
    </p:spTree>
    <p:extLst>
      <p:ext uri="{BB962C8B-B14F-4D97-AF65-F5344CB8AC3E}">
        <p14:creationId xmlns:p14="http://schemas.microsoft.com/office/powerpoint/2010/main" val="3949025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800" b="0" i="0" u="none" strike="noStrike" baseline="0" dirty="0">
                <a:solidFill>
                  <a:srgbClr val="404040"/>
                </a:solidFill>
                <a:latin typeface="Times New Roman" panose="02020603050405020304" pitchFamily="18" charset="0"/>
                <a:cs typeface="Times New Roman" panose="02020603050405020304" pitchFamily="18" charset="0"/>
              </a:rPr>
              <a:t>Operator precedence (Example)</a:t>
            </a:r>
            <a:endParaRPr lang="en-US" sz="3800" b="1" i="0" dirty="0">
              <a:solidFill>
                <a:srgbClr val="292929"/>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76BD545-595C-A013-6691-0F25311FF37C}"/>
              </a:ext>
            </a:extLst>
          </p:cNvPr>
          <p:cNvPicPr>
            <a:picLocks noChangeAspect="1"/>
          </p:cNvPicPr>
          <p:nvPr/>
        </p:nvPicPr>
        <p:blipFill>
          <a:blip r:embed="rId2"/>
          <a:stretch>
            <a:fillRect/>
          </a:stretch>
        </p:blipFill>
        <p:spPr>
          <a:xfrm>
            <a:off x="2071687" y="1463316"/>
            <a:ext cx="8039100" cy="1571625"/>
          </a:xfrm>
          <a:prstGeom prst="rect">
            <a:avLst/>
          </a:prstGeom>
        </p:spPr>
      </p:pic>
      <p:sp>
        <p:nvSpPr>
          <p:cNvPr id="8" name="TextBox 7">
            <a:extLst>
              <a:ext uri="{FF2B5EF4-FFF2-40B4-BE49-F238E27FC236}">
                <a16:creationId xmlns:a16="http://schemas.microsoft.com/office/drawing/2014/main" id="{6480E0C3-B9DB-9A96-E809-B15BB3F897AC}"/>
              </a:ext>
            </a:extLst>
          </p:cNvPr>
          <p:cNvSpPr txBox="1"/>
          <p:nvPr/>
        </p:nvSpPr>
        <p:spPr>
          <a:xfrm>
            <a:off x="95250" y="3106018"/>
            <a:ext cx="11991974" cy="1938992"/>
          </a:xfrm>
          <a:prstGeom prst="rect">
            <a:avLst/>
          </a:prstGeom>
          <a:noFill/>
        </p:spPr>
        <p:txBody>
          <a:bodyPr wrap="square">
            <a:spAutoFit/>
          </a:bodyPr>
          <a:lstStyle/>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also two other anchors: \b matches a word boundary, and \B matches a non-boundary. </a:t>
            </a: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Thus, /\</a:t>
            </a:r>
            <a:r>
              <a:rPr lang="en-US" sz="2400" dirty="0" err="1">
                <a:latin typeface="Times New Roman" panose="02020603050405020304" pitchFamily="18" charset="0"/>
                <a:cs typeface="Times New Roman" panose="02020603050405020304" pitchFamily="18" charset="0"/>
              </a:rPr>
              <a:t>bthe</a:t>
            </a:r>
            <a:r>
              <a:rPr lang="en-US" sz="2400" dirty="0">
                <a:latin typeface="Times New Roman" panose="02020603050405020304" pitchFamily="18" charset="0"/>
                <a:cs typeface="Times New Roman" panose="02020603050405020304" pitchFamily="18" charset="0"/>
              </a:rPr>
              <a:t>\b/ matches the word the but not the word other. More technically, a “word” for the purposes of a regular expression is defined as any sequence of digits, underscores, or letters; this is based on the definition of “words” </a:t>
            </a:r>
          </a:p>
        </p:txBody>
      </p:sp>
      <p:sp>
        <p:nvSpPr>
          <p:cNvPr id="11" name="TextBox 10">
            <a:extLst>
              <a:ext uri="{FF2B5EF4-FFF2-40B4-BE49-F238E27FC236}">
                <a16:creationId xmlns:a16="http://schemas.microsoft.com/office/drawing/2014/main" id="{6BA8647F-A501-0B97-1CE6-9478C5B838F4}"/>
              </a:ext>
            </a:extLst>
          </p:cNvPr>
          <p:cNvSpPr txBox="1"/>
          <p:nvPr/>
        </p:nvSpPr>
        <p:spPr>
          <a:xfrm>
            <a:off x="95250" y="5116087"/>
            <a:ext cx="11991973" cy="1200329"/>
          </a:xfrm>
          <a:prstGeom prst="rect">
            <a:avLst/>
          </a:prstGeom>
          <a:noFill/>
        </p:spPr>
        <p:txBody>
          <a:bodyPr wrap="square">
            <a:spAutoFit/>
          </a:bodyPr>
          <a:lstStyle/>
          <a:p>
            <a:pPr marL="457200" indent="-4572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For example, /\b99\b/ will match the string 99 in There are 99 bottles of beer on the wall (because 99 follows a space) but not 99 in There are 299 bottles of beer on the wall (since 99 follows a number).</a:t>
            </a:r>
          </a:p>
        </p:txBody>
      </p:sp>
    </p:spTree>
    <p:extLst>
      <p:ext uri="{BB962C8B-B14F-4D97-AF65-F5344CB8AC3E}">
        <p14:creationId xmlns:p14="http://schemas.microsoft.com/office/powerpoint/2010/main" val="1478918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dirty="0">
                <a:latin typeface="Times New Roman" panose="02020603050405020304" pitchFamily="18" charset="0"/>
                <a:cs typeface="Times New Roman" panose="02020603050405020304" pitchFamily="18" charset="0"/>
              </a:rPr>
              <a:t>A Simple Example</a:t>
            </a:r>
            <a:endParaRPr lang="en-US" sz="3600" b="1" i="0" dirty="0">
              <a:solidFill>
                <a:srgbClr val="292929"/>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A0EDFD-A90C-2614-5CC3-1404EAA732E5}"/>
              </a:ext>
            </a:extLst>
          </p:cNvPr>
          <p:cNvPicPr>
            <a:picLocks noChangeAspect="1"/>
          </p:cNvPicPr>
          <p:nvPr/>
        </p:nvPicPr>
        <p:blipFill>
          <a:blip r:embed="rId2"/>
          <a:stretch>
            <a:fillRect/>
          </a:stretch>
        </p:blipFill>
        <p:spPr>
          <a:xfrm>
            <a:off x="267929" y="1674556"/>
            <a:ext cx="8686800" cy="4000500"/>
          </a:xfrm>
          <a:prstGeom prst="rect">
            <a:avLst/>
          </a:prstGeom>
        </p:spPr>
      </p:pic>
    </p:spTree>
    <p:extLst>
      <p:ext uri="{BB962C8B-B14F-4D97-AF65-F5344CB8AC3E}">
        <p14:creationId xmlns:p14="http://schemas.microsoft.com/office/powerpoint/2010/main" val="1583060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200" b="0" i="0" u="none" strike="noStrike" baseline="0" dirty="0">
                <a:solidFill>
                  <a:srgbClr val="404040"/>
                </a:solidFill>
                <a:latin typeface="Times New Roman" panose="02020603050405020304" pitchFamily="18" charset="0"/>
                <a:cs typeface="Times New Roman" panose="02020603050405020304" pitchFamily="18" charset="0"/>
              </a:rPr>
              <a:t>Regular Expressions in MS-Word</a:t>
            </a:r>
            <a:endParaRPr lang="en-US" sz="3200" b="1" i="0" dirty="0">
              <a:solidFill>
                <a:srgbClr val="292929"/>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6112440-1186-CA17-7FE4-B99FED40AD16}"/>
              </a:ext>
            </a:extLst>
          </p:cNvPr>
          <p:cNvPicPr>
            <a:picLocks noChangeAspect="1"/>
          </p:cNvPicPr>
          <p:nvPr/>
        </p:nvPicPr>
        <p:blipFill>
          <a:blip r:embed="rId2"/>
          <a:stretch>
            <a:fillRect/>
          </a:stretch>
        </p:blipFill>
        <p:spPr>
          <a:xfrm>
            <a:off x="0" y="1607404"/>
            <a:ext cx="12192000" cy="4567423"/>
          </a:xfrm>
          <a:prstGeom prst="rect">
            <a:avLst/>
          </a:prstGeom>
        </p:spPr>
      </p:pic>
    </p:spTree>
    <p:extLst>
      <p:ext uri="{BB962C8B-B14F-4D97-AF65-F5344CB8AC3E}">
        <p14:creationId xmlns:p14="http://schemas.microsoft.com/office/powerpoint/2010/main" val="216689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200" b="0" i="0" u="none" strike="noStrike" baseline="0" dirty="0">
                <a:solidFill>
                  <a:srgbClr val="404040"/>
                </a:solidFill>
                <a:latin typeface="Times New Roman" panose="02020603050405020304" pitchFamily="18" charset="0"/>
                <a:cs typeface="Times New Roman" panose="02020603050405020304" pitchFamily="18" charset="0"/>
              </a:rPr>
              <a:t>Regular Expressions in MS-Word</a:t>
            </a:r>
            <a:endParaRPr lang="en-US" sz="3200" b="1" i="0" dirty="0">
              <a:solidFill>
                <a:srgbClr val="292929"/>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54ACCD3-0B42-6669-BEF2-1F4D085E8A38}"/>
              </a:ext>
            </a:extLst>
          </p:cNvPr>
          <p:cNvPicPr>
            <a:picLocks noChangeAspect="1"/>
          </p:cNvPicPr>
          <p:nvPr/>
        </p:nvPicPr>
        <p:blipFill>
          <a:blip r:embed="rId2"/>
          <a:stretch>
            <a:fillRect/>
          </a:stretch>
        </p:blipFill>
        <p:spPr>
          <a:xfrm>
            <a:off x="-4763" y="1392239"/>
            <a:ext cx="12192000" cy="2984688"/>
          </a:xfrm>
          <a:prstGeom prst="rect">
            <a:avLst/>
          </a:prstGeom>
        </p:spPr>
      </p:pic>
    </p:spTree>
    <p:extLst>
      <p:ext uri="{BB962C8B-B14F-4D97-AF65-F5344CB8AC3E}">
        <p14:creationId xmlns:p14="http://schemas.microsoft.com/office/powerpoint/2010/main" val="1775147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200" b="0" i="0" u="none" strike="noStrike" baseline="0" dirty="0">
                <a:solidFill>
                  <a:srgbClr val="404040"/>
                </a:solidFill>
                <a:latin typeface="Times New Roman" panose="02020603050405020304" pitchFamily="18" charset="0"/>
                <a:cs typeface="Times New Roman" panose="02020603050405020304" pitchFamily="18" charset="0"/>
              </a:rPr>
              <a:t>Regular Expressions in MS-Word</a:t>
            </a:r>
            <a:endParaRPr lang="en-US" sz="3200" b="1" i="0" dirty="0">
              <a:solidFill>
                <a:srgbClr val="292929"/>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E69053D-AA31-7097-9068-3C1DDD7833D4}"/>
              </a:ext>
            </a:extLst>
          </p:cNvPr>
          <p:cNvPicPr>
            <a:picLocks noChangeAspect="1"/>
          </p:cNvPicPr>
          <p:nvPr/>
        </p:nvPicPr>
        <p:blipFill>
          <a:blip r:embed="rId2"/>
          <a:stretch>
            <a:fillRect/>
          </a:stretch>
        </p:blipFill>
        <p:spPr>
          <a:xfrm>
            <a:off x="0" y="1392239"/>
            <a:ext cx="12192000" cy="4459367"/>
          </a:xfrm>
          <a:prstGeom prst="rect">
            <a:avLst/>
          </a:prstGeom>
        </p:spPr>
      </p:pic>
    </p:spTree>
    <p:extLst>
      <p:ext uri="{BB962C8B-B14F-4D97-AF65-F5344CB8AC3E}">
        <p14:creationId xmlns:p14="http://schemas.microsoft.com/office/powerpoint/2010/main" val="948772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200" b="0" i="0" u="none" strike="noStrike" baseline="0" dirty="0">
                <a:solidFill>
                  <a:srgbClr val="404040"/>
                </a:solidFill>
                <a:latin typeface="Times New Roman" panose="02020603050405020304" pitchFamily="18" charset="0"/>
                <a:cs typeface="Times New Roman" panose="02020603050405020304" pitchFamily="18" charset="0"/>
              </a:rPr>
              <a:t>Regular Expressions in MS-Word</a:t>
            </a:r>
            <a:endParaRPr lang="en-US" sz="3200" b="1" i="0" dirty="0">
              <a:solidFill>
                <a:srgbClr val="292929"/>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ABCCA31-F0B3-BAFB-74E4-6D53E7448D86}"/>
              </a:ext>
            </a:extLst>
          </p:cNvPr>
          <p:cNvPicPr>
            <a:picLocks noChangeAspect="1"/>
          </p:cNvPicPr>
          <p:nvPr/>
        </p:nvPicPr>
        <p:blipFill>
          <a:blip r:embed="rId2"/>
          <a:stretch>
            <a:fillRect/>
          </a:stretch>
        </p:blipFill>
        <p:spPr>
          <a:xfrm>
            <a:off x="-4763" y="1205989"/>
            <a:ext cx="12192000" cy="2414165"/>
          </a:xfrm>
          <a:prstGeom prst="rect">
            <a:avLst/>
          </a:prstGeom>
        </p:spPr>
      </p:pic>
      <p:pic>
        <p:nvPicPr>
          <p:cNvPr id="7" name="Picture 6">
            <a:extLst>
              <a:ext uri="{FF2B5EF4-FFF2-40B4-BE49-F238E27FC236}">
                <a16:creationId xmlns:a16="http://schemas.microsoft.com/office/drawing/2014/main" id="{B7E877CD-7E53-313B-C15D-CABD634CF07E}"/>
              </a:ext>
            </a:extLst>
          </p:cNvPr>
          <p:cNvPicPr>
            <a:picLocks noChangeAspect="1"/>
          </p:cNvPicPr>
          <p:nvPr/>
        </p:nvPicPr>
        <p:blipFill>
          <a:blip r:embed="rId3"/>
          <a:stretch>
            <a:fillRect/>
          </a:stretch>
        </p:blipFill>
        <p:spPr>
          <a:xfrm>
            <a:off x="-4763" y="3433903"/>
            <a:ext cx="12192000" cy="3424097"/>
          </a:xfrm>
          <a:prstGeom prst="rect">
            <a:avLst/>
          </a:prstGeom>
        </p:spPr>
      </p:pic>
    </p:spTree>
    <p:extLst>
      <p:ext uri="{BB962C8B-B14F-4D97-AF65-F5344CB8AC3E}">
        <p14:creationId xmlns:p14="http://schemas.microsoft.com/office/powerpoint/2010/main" val="832054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dirty="0">
                <a:latin typeface="Times New Roman" panose="02020603050405020304" pitchFamily="18" charset="0"/>
                <a:cs typeface="Times New Roman" panose="02020603050405020304" pitchFamily="18" charset="0"/>
              </a:rPr>
              <a:t>Finite-State Morphological Parsing</a:t>
            </a:r>
            <a:endParaRPr lang="en-US" sz="2800" b="1" i="0" dirty="0">
              <a:solidFill>
                <a:srgbClr val="292929"/>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A6E1D18-ACD1-C3A6-E8DB-13C20A728B66}"/>
              </a:ext>
            </a:extLst>
          </p:cNvPr>
          <p:cNvSpPr txBox="1"/>
          <p:nvPr/>
        </p:nvSpPr>
        <p:spPr>
          <a:xfrm>
            <a:off x="95250" y="1563329"/>
            <a:ext cx="1199197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List of components in morphological parsing </a:t>
            </a:r>
          </a:p>
        </p:txBody>
      </p:sp>
      <p:pic>
        <p:nvPicPr>
          <p:cNvPr id="6" name="Picture 5">
            <a:extLst>
              <a:ext uri="{FF2B5EF4-FFF2-40B4-BE49-F238E27FC236}">
                <a16:creationId xmlns:a16="http://schemas.microsoft.com/office/drawing/2014/main" id="{6E375D1A-9243-DE7D-1978-B1B23F925744}"/>
              </a:ext>
            </a:extLst>
          </p:cNvPr>
          <p:cNvPicPr>
            <a:picLocks noChangeAspect="1"/>
          </p:cNvPicPr>
          <p:nvPr/>
        </p:nvPicPr>
        <p:blipFill>
          <a:blip r:embed="rId2"/>
          <a:stretch>
            <a:fillRect/>
          </a:stretch>
        </p:blipFill>
        <p:spPr>
          <a:xfrm>
            <a:off x="104774" y="2354212"/>
            <a:ext cx="9115425" cy="4076700"/>
          </a:xfrm>
          <a:prstGeom prst="rect">
            <a:avLst/>
          </a:prstGeom>
        </p:spPr>
      </p:pic>
    </p:spTree>
    <p:extLst>
      <p:ext uri="{BB962C8B-B14F-4D97-AF65-F5344CB8AC3E}">
        <p14:creationId xmlns:p14="http://schemas.microsoft.com/office/powerpoint/2010/main" val="3124670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dirty="0">
                <a:latin typeface="Times New Roman" panose="02020603050405020304" pitchFamily="18" charset="0"/>
                <a:cs typeface="Times New Roman" panose="02020603050405020304" pitchFamily="18" charset="0"/>
              </a:rPr>
              <a:t>Finite-State Morphological Parsing</a:t>
            </a:r>
            <a:endParaRPr lang="en-US" sz="2800" b="1" i="0" dirty="0">
              <a:solidFill>
                <a:srgbClr val="292929"/>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29E6CC5-BE06-A849-5853-4657E5427EDC}"/>
              </a:ext>
            </a:extLst>
          </p:cNvPr>
          <p:cNvSpPr txBox="1"/>
          <p:nvPr/>
        </p:nvSpPr>
        <p:spPr>
          <a:xfrm>
            <a:off x="95250" y="1553497"/>
            <a:ext cx="11991975" cy="341632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Commonly used keywords</a:t>
            </a:r>
          </a:p>
          <a:p>
            <a:endParaRPr lang="en-US"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Regular Noun: </a:t>
            </a:r>
            <a:r>
              <a:rPr lang="en-US" sz="2400" dirty="0">
                <a:latin typeface="Times New Roman" panose="02020603050405020304" pitchFamily="18" charset="0"/>
                <a:cs typeface="Times New Roman" panose="02020603050405020304" pitchFamily="18" charset="0"/>
              </a:rPr>
              <a:t>A regular noun can be made plural by simply adding -s or -es to the end of the word. For example, a regular noun like </a:t>
            </a:r>
            <a:r>
              <a:rPr lang="en-US" sz="2400" b="1" dirty="0">
                <a:latin typeface="Times New Roman" panose="02020603050405020304" pitchFamily="18" charset="0"/>
                <a:cs typeface="Times New Roman" panose="02020603050405020304" pitchFamily="18" charset="0"/>
              </a:rPr>
              <a:t>pickle</a:t>
            </a:r>
            <a:r>
              <a:rPr lang="en-US" sz="2400" dirty="0">
                <a:latin typeface="Times New Roman" panose="02020603050405020304" pitchFamily="18" charset="0"/>
                <a:cs typeface="Times New Roman" panose="02020603050405020304" pitchFamily="18" charset="0"/>
              </a:rPr>
              <a:t> becomes plural by adding an -s to the end of the word, creating the plural noun </a:t>
            </a:r>
            <a:r>
              <a:rPr lang="en-US" sz="2400" b="1" dirty="0">
                <a:latin typeface="Times New Roman" panose="02020603050405020304" pitchFamily="18" charset="0"/>
                <a:cs typeface="Times New Roman" panose="02020603050405020304" pitchFamily="18" charset="0"/>
              </a:rPr>
              <a:t>pickles</a:t>
            </a:r>
            <a:r>
              <a:rPr lang="en-US" sz="24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b="1" dirty="0">
                <a:solidFill>
                  <a:srgbClr val="000000"/>
                </a:solidFill>
                <a:latin typeface="Times New Roman" panose="02020603050405020304" pitchFamily="18" charset="0"/>
                <a:cs typeface="Times New Roman" panose="02020603050405020304" pitchFamily="18" charset="0"/>
              </a:rPr>
              <a:t>I</a:t>
            </a:r>
            <a:r>
              <a:rPr lang="en-US" sz="2400" b="1" i="0" dirty="0">
                <a:solidFill>
                  <a:srgbClr val="000000"/>
                </a:solidFill>
                <a:effectLst/>
                <a:latin typeface="Times New Roman" panose="02020603050405020304" pitchFamily="18" charset="0"/>
                <a:cs typeface="Times New Roman" panose="02020603050405020304" pitchFamily="18" charset="0"/>
              </a:rPr>
              <a:t>rregular plural noun:</a:t>
            </a:r>
            <a:r>
              <a:rPr lang="en-US" sz="2400" b="0" i="0" dirty="0">
                <a:solidFill>
                  <a:srgbClr val="000000"/>
                </a:solidFill>
                <a:effectLst/>
                <a:latin typeface="Lato" panose="020F0502020204030203" pitchFamily="34" charset="0"/>
              </a:rPr>
              <a:t> </a:t>
            </a:r>
            <a:r>
              <a:rPr lang="en-US" sz="2400" b="0" i="0" dirty="0">
                <a:solidFill>
                  <a:srgbClr val="000000"/>
                </a:solidFill>
                <a:effectLst/>
                <a:latin typeface="Times New Roman" panose="02020603050405020304" pitchFamily="18" charset="0"/>
                <a:cs typeface="Times New Roman" panose="02020603050405020304" pitchFamily="18" charset="0"/>
              </a:rPr>
              <a:t>An irregular plural noun is a noun that becomes plural in a way other than adding </a:t>
            </a:r>
            <a:r>
              <a:rPr lang="en-US" sz="2400" b="1" i="1" dirty="0">
                <a:solidFill>
                  <a:srgbClr val="000000"/>
                </a:solidFill>
                <a:effectLst/>
                <a:latin typeface="Times New Roman" panose="02020603050405020304" pitchFamily="18" charset="0"/>
                <a:cs typeface="Times New Roman" panose="02020603050405020304" pitchFamily="18" charset="0"/>
              </a:rPr>
              <a:t>-s</a:t>
            </a:r>
            <a:r>
              <a:rPr lang="en-US" sz="2400" b="1" i="0" dirty="0">
                <a:solidFill>
                  <a:srgbClr val="000000"/>
                </a:solidFill>
                <a:effectLst/>
                <a:latin typeface="Times New Roman" panose="02020603050405020304" pitchFamily="18" charset="0"/>
                <a:cs typeface="Times New Roman" panose="02020603050405020304" pitchFamily="18" charset="0"/>
              </a:rPr>
              <a:t> or </a:t>
            </a:r>
            <a:r>
              <a:rPr lang="en-US" sz="2400" b="1" i="1" dirty="0">
                <a:solidFill>
                  <a:srgbClr val="000000"/>
                </a:solidFill>
                <a:effectLst/>
                <a:latin typeface="Times New Roman" panose="02020603050405020304" pitchFamily="18" charset="0"/>
                <a:cs typeface="Times New Roman" panose="02020603050405020304" pitchFamily="18" charset="0"/>
              </a:rPr>
              <a:t>-es</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to the end. For example, an irregular noun like </a:t>
            </a:r>
            <a:r>
              <a:rPr lang="en-US" sz="2400" b="1" i="1" dirty="0">
                <a:solidFill>
                  <a:srgbClr val="000000"/>
                </a:solidFill>
                <a:effectLst/>
                <a:latin typeface="Times New Roman" panose="02020603050405020304" pitchFamily="18" charset="0"/>
                <a:cs typeface="Times New Roman" panose="02020603050405020304" pitchFamily="18" charset="0"/>
              </a:rPr>
              <a:t>mouse</a:t>
            </a:r>
            <a:r>
              <a:rPr lang="en-US" sz="2400" b="0" i="0" dirty="0">
                <a:solidFill>
                  <a:srgbClr val="000000"/>
                </a:solidFill>
                <a:effectLst/>
                <a:latin typeface="Times New Roman" panose="02020603050405020304" pitchFamily="18" charset="0"/>
                <a:cs typeface="Times New Roman" panose="02020603050405020304" pitchFamily="18" charset="0"/>
              </a:rPr>
              <a:t> changes into the plural noun </a:t>
            </a:r>
            <a:r>
              <a:rPr lang="en-US" sz="2400" b="1" i="1" dirty="0">
                <a:solidFill>
                  <a:srgbClr val="000000"/>
                </a:solidFill>
                <a:effectLst/>
                <a:latin typeface="Times New Roman" panose="02020603050405020304" pitchFamily="18" charset="0"/>
                <a:cs typeface="Times New Roman" panose="02020603050405020304" pitchFamily="18" charset="0"/>
              </a:rPr>
              <a:t>mice</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1" i="0" dirty="0">
                <a:solidFill>
                  <a:srgbClr val="000000"/>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b="1" dirty="0">
                <a:solidFill>
                  <a:srgbClr val="000000"/>
                </a:solidFill>
                <a:latin typeface="Times New Roman" panose="02020603050405020304" pitchFamily="18" charset="0"/>
                <a:cs typeface="Times New Roman" panose="02020603050405020304" pitchFamily="18" charset="0"/>
              </a:rPr>
              <a:t>Lexicon </a:t>
            </a:r>
            <a:r>
              <a:rPr lang="en-US" sz="2400" dirty="0">
                <a:latin typeface="Times New Roman" panose="02020603050405020304" pitchFamily="18" charset="0"/>
                <a:cs typeface="Times New Roman" panose="02020603050405020304" pitchFamily="18" charset="0"/>
              </a:rPr>
              <a:t>is a repository for words. </a:t>
            </a:r>
            <a:endParaRPr lang="en-US" sz="2400" b="1" i="0" dirty="0">
              <a:solidFill>
                <a:srgbClr val="000000"/>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52E6D87-100D-B51E-6BD5-46FE14A49E15}"/>
              </a:ext>
            </a:extLst>
          </p:cNvPr>
          <p:cNvPicPr>
            <a:picLocks noChangeAspect="1"/>
          </p:cNvPicPr>
          <p:nvPr/>
        </p:nvPicPr>
        <p:blipFill>
          <a:blip r:embed="rId2"/>
          <a:stretch>
            <a:fillRect/>
          </a:stretch>
        </p:blipFill>
        <p:spPr>
          <a:xfrm>
            <a:off x="2676525" y="5304503"/>
            <a:ext cx="6229350" cy="1333500"/>
          </a:xfrm>
          <a:prstGeom prst="rect">
            <a:avLst/>
          </a:prstGeom>
        </p:spPr>
      </p:pic>
    </p:spTree>
    <p:extLst>
      <p:ext uri="{BB962C8B-B14F-4D97-AF65-F5344CB8AC3E}">
        <p14:creationId xmlns:p14="http://schemas.microsoft.com/office/powerpoint/2010/main" val="2572927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dirty="0">
                <a:latin typeface="Times New Roman" panose="02020603050405020304" pitchFamily="18" charset="0"/>
                <a:cs typeface="Times New Roman" panose="02020603050405020304" pitchFamily="18" charset="0"/>
              </a:rPr>
              <a:t>Singular to plural lexicon acceptance</a:t>
            </a:r>
            <a:endParaRPr lang="en-US" sz="2800" b="1" i="0" dirty="0">
              <a:solidFill>
                <a:srgbClr val="292929"/>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0F9E3FA-F282-545E-4368-722324153B89}"/>
              </a:ext>
            </a:extLst>
          </p:cNvPr>
          <p:cNvPicPr>
            <a:picLocks noChangeAspect="1"/>
          </p:cNvPicPr>
          <p:nvPr/>
        </p:nvPicPr>
        <p:blipFill>
          <a:blip r:embed="rId2"/>
          <a:stretch>
            <a:fillRect/>
          </a:stretch>
        </p:blipFill>
        <p:spPr>
          <a:xfrm>
            <a:off x="95250" y="1392239"/>
            <a:ext cx="6238875" cy="2152650"/>
          </a:xfrm>
          <a:prstGeom prst="rect">
            <a:avLst/>
          </a:prstGeom>
        </p:spPr>
      </p:pic>
      <p:pic>
        <p:nvPicPr>
          <p:cNvPr id="8" name="Picture 7">
            <a:extLst>
              <a:ext uri="{FF2B5EF4-FFF2-40B4-BE49-F238E27FC236}">
                <a16:creationId xmlns:a16="http://schemas.microsoft.com/office/drawing/2014/main" id="{54017537-C59F-D3D6-8A0B-636CE09BD520}"/>
              </a:ext>
            </a:extLst>
          </p:cNvPr>
          <p:cNvPicPr>
            <a:picLocks noChangeAspect="1"/>
          </p:cNvPicPr>
          <p:nvPr/>
        </p:nvPicPr>
        <p:blipFill>
          <a:blip r:embed="rId3"/>
          <a:stretch>
            <a:fillRect/>
          </a:stretch>
        </p:blipFill>
        <p:spPr>
          <a:xfrm>
            <a:off x="2632280" y="3748548"/>
            <a:ext cx="4705350" cy="2743200"/>
          </a:xfrm>
          <a:prstGeom prst="rect">
            <a:avLst/>
          </a:prstGeom>
        </p:spPr>
      </p:pic>
    </p:spTree>
    <p:extLst>
      <p:ext uri="{BB962C8B-B14F-4D97-AF65-F5344CB8AC3E}">
        <p14:creationId xmlns:p14="http://schemas.microsoft.com/office/powerpoint/2010/main" val="2731222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dirty="0">
                <a:latin typeface="Times New Roman" panose="02020603050405020304" pitchFamily="18" charset="0"/>
                <a:cs typeface="Times New Roman" panose="02020603050405020304" pitchFamily="18" charset="0"/>
              </a:rPr>
              <a:t>Singular to plural lexicon acceptance</a:t>
            </a:r>
            <a:endParaRPr lang="en-US" sz="2800" b="1" i="0" dirty="0">
              <a:solidFill>
                <a:srgbClr val="292929"/>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2C1EA87-5E83-F706-9287-B99A583A81DF}"/>
              </a:ext>
            </a:extLst>
          </p:cNvPr>
          <p:cNvPicPr>
            <a:picLocks noChangeAspect="1"/>
          </p:cNvPicPr>
          <p:nvPr/>
        </p:nvPicPr>
        <p:blipFill>
          <a:blip r:embed="rId2"/>
          <a:stretch>
            <a:fillRect/>
          </a:stretch>
        </p:blipFill>
        <p:spPr>
          <a:xfrm>
            <a:off x="2474214" y="1396364"/>
            <a:ext cx="7481695" cy="5394960"/>
          </a:xfrm>
          <a:prstGeom prst="rect">
            <a:avLst/>
          </a:prstGeom>
        </p:spPr>
      </p:pic>
    </p:spTree>
    <p:extLst>
      <p:ext uri="{BB962C8B-B14F-4D97-AF65-F5344CB8AC3E}">
        <p14:creationId xmlns:p14="http://schemas.microsoft.com/office/powerpoint/2010/main" val="192620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4000" b="1" i="0" dirty="0">
                <a:solidFill>
                  <a:srgbClr val="292929"/>
                </a:solidFill>
                <a:effectLst/>
                <a:latin typeface="Times New Roman" panose="02020603050405020304" pitchFamily="18" charset="0"/>
                <a:cs typeface="Times New Roman" panose="02020603050405020304" pitchFamily="18" charset="0"/>
              </a:rPr>
              <a:t>Types of Morphology</a:t>
            </a:r>
          </a:p>
        </p:txBody>
      </p:sp>
      <p:sp>
        <p:nvSpPr>
          <p:cNvPr id="3" name="Content Placeholder 2">
            <a:extLst>
              <a:ext uri="{FF2B5EF4-FFF2-40B4-BE49-F238E27FC236}">
                <a16:creationId xmlns:a16="http://schemas.microsoft.com/office/drawing/2014/main" id="{803FACD9-AEBB-E5C6-D242-DC252963A309}"/>
              </a:ext>
            </a:extLst>
          </p:cNvPr>
          <p:cNvSpPr>
            <a:spLocks noGrp="1"/>
          </p:cNvSpPr>
          <p:nvPr>
            <p:ph idx="1"/>
          </p:nvPr>
        </p:nvSpPr>
        <p:spPr>
          <a:xfrm>
            <a:off x="95250" y="1520824"/>
            <a:ext cx="11991975" cy="5108575"/>
          </a:xfrm>
          <a:solidFill>
            <a:schemeClr val="accent4"/>
          </a:solidFill>
        </p:spPr>
        <p:txBody>
          <a:bodyPr>
            <a:normAutofit/>
          </a:bodyPr>
          <a:lstStyle/>
          <a:p>
            <a:r>
              <a:rPr lang="en-US" dirty="0">
                <a:latin typeface="Times New Roman" panose="02020603050405020304" pitchFamily="18" charset="0"/>
                <a:cs typeface="Times New Roman" panose="02020603050405020304" pitchFamily="18" charset="0"/>
              </a:rPr>
              <a:t>Inflectional Morphology</a:t>
            </a:r>
          </a:p>
          <a:p>
            <a:r>
              <a:rPr lang="en-US" dirty="0">
                <a:latin typeface="Times New Roman" panose="02020603050405020304" pitchFamily="18" charset="0"/>
                <a:cs typeface="Times New Roman" panose="02020603050405020304" pitchFamily="18" charset="0"/>
              </a:rPr>
              <a:t>Derivational Morphology</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875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i="0" dirty="0">
                <a:solidFill>
                  <a:srgbClr val="292929"/>
                </a:solidFill>
                <a:effectLst/>
                <a:latin typeface="Times New Roman" panose="02020603050405020304" pitchFamily="18" charset="0"/>
                <a:cs typeface="Times New Roman" panose="02020603050405020304" pitchFamily="18" charset="0"/>
              </a:rPr>
              <a:t>Morphological Parsing </a:t>
            </a:r>
          </a:p>
        </p:txBody>
      </p:sp>
      <p:pic>
        <p:nvPicPr>
          <p:cNvPr id="5" name="Picture 4">
            <a:extLst>
              <a:ext uri="{FF2B5EF4-FFF2-40B4-BE49-F238E27FC236}">
                <a16:creationId xmlns:a16="http://schemas.microsoft.com/office/drawing/2014/main" id="{55553211-2743-81D3-C842-B8FE57EED8E6}"/>
              </a:ext>
            </a:extLst>
          </p:cNvPr>
          <p:cNvPicPr>
            <a:picLocks noChangeAspect="1"/>
          </p:cNvPicPr>
          <p:nvPr/>
        </p:nvPicPr>
        <p:blipFill>
          <a:blip r:embed="rId2"/>
          <a:stretch>
            <a:fillRect/>
          </a:stretch>
        </p:blipFill>
        <p:spPr>
          <a:xfrm>
            <a:off x="1474718" y="1487804"/>
            <a:ext cx="8815902" cy="5303520"/>
          </a:xfrm>
          <a:prstGeom prst="rect">
            <a:avLst/>
          </a:prstGeom>
        </p:spPr>
      </p:pic>
    </p:spTree>
    <p:extLst>
      <p:ext uri="{BB962C8B-B14F-4D97-AF65-F5344CB8AC3E}">
        <p14:creationId xmlns:p14="http://schemas.microsoft.com/office/powerpoint/2010/main" val="2972408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i="0" dirty="0">
                <a:solidFill>
                  <a:srgbClr val="292929"/>
                </a:solidFill>
                <a:effectLst/>
                <a:latin typeface="Times New Roman" panose="02020603050405020304" pitchFamily="18" charset="0"/>
                <a:cs typeface="Times New Roman" panose="02020603050405020304" pitchFamily="18" charset="0"/>
              </a:rPr>
              <a:t>Objective of Morphological Parsing </a:t>
            </a:r>
          </a:p>
        </p:txBody>
      </p:sp>
      <p:sp>
        <p:nvSpPr>
          <p:cNvPr id="6" name="TextBox 5">
            <a:extLst>
              <a:ext uri="{FF2B5EF4-FFF2-40B4-BE49-F238E27FC236}">
                <a16:creationId xmlns:a16="http://schemas.microsoft.com/office/drawing/2014/main" id="{F9629A32-BD42-A1CC-9B29-24476A5282BA}"/>
              </a:ext>
            </a:extLst>
          </p:cNvPr>
          <p:cNvSpPr txBox="1"/>
          <p:nvPr/>
        </p:nvSpPr>
        <p:spPr>
          <a:xfrm>
            <a:off x="95250" y="1530892"/>
            <a:ext cx="11991974" cy="3970318"/>
          </a:xfrm>
          <a:prstGeom prst="rect">
            <a:avLst/>
          </a:prstGeom>
          <a:noFill/>
        </p:spPr>
        <p:txBody>
          <a:bodyPr wrap="square">
            <a:spAutoFit/>
          </a:bodyPr>
          <a:lstStyle/>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The </a:t>
            </a:r>
            <a:r>
              <a:rPr lang="en-US" sz="2800" b="1" dirty="0">
                <a:latin typeface="Times New Roman" panose="02020603050405020304" pitchFamily="18" charset="0"/>
                <a:cs typeface="Times New Roman" panose="02020603050405020304" pitchFamily="18" charset="0"/>
              </a:rPr>
              <a:t>goal </a:t>
            </a:r>
            <a:r>
              <a:rPr lang="en-US" sz="2800" dirty="0">
                <a:latin typeface="Times New Roman" panose="02020603050405020304" pitchFamily="18" charset="0"/>
                <a:cs typeface="Times New Roman" panose="02020603050405020304" pitchFamily="18" charset="0"/>
              </a:rPr>
              <a:t>of morphological parsing is to find out what morphemes a given word is built from. </a:t>
            </a:r>
          </a:p>
          <a:p>
            <a:pPr marL="457200" indent="-45720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For example, a morphological parser should be able to tell us that the word cats is the plural form of the noun stem cat, and that the word mice is the plural form of the noun stem mouse. </a:t>
            </a:r>
          </a:p>
          <a:p>
            <a:pPr marL="457200" indent="-45720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So, given the string cats as input, a morphological parser should produce an output that looks similar to cat N PL.</a:t>
            </a:r>
          </a:p>
        </p:txBody>
      </p:sp>
      <p:pic>
        <p:nvPicPr>
          <p:cNvPr id="7" name="Picture 6">
            <a:extLst>
              <a:ext uri="{FF2B5EF4-FFF2-40B4-BE49-F238E27FC236}">
                <a16:creationId xmlns:a16="http://schemas.microsoft.com/office/drawing/2014/main" id="{1D4CD709-7E6E-82BA-E876-D2868399A276}"/>
              </a:ext>
            </a:extLst>
          </p:cNvPr>
          <p:cNvPicPr>
            <a:picLocks noChangeAspect="1"/>
          </p:cNvPicPr>
          <p:nvPr/>
        </p:nvPicPr>
        <p:blipFill>
          <a:blip r:embed="rId2"/>
          <a:stretch>
            <a:fillRect/>
          </a:stretch>
        </p:blipFill>
        <p:spPr>
          <a:xfrm>
            <a:off x="4805209" y="5588244"/>
            <a:ext cx="2266950" cy="1085850"/>
          </a:xfrm>
          <a:prstGeom prst="rect">
            <a:avLst/>
          </a:prstGeom>
        </p:spPr>
      </p:pic>
    </p:spTree>
    <p:extLst>
      <p:ext uri="{BB962C8B-B14F-4D97-AF65-F5344CB8AC3E}">
        <p14:creationId xmlns:p14="http://schemas.microsoft.com/office/powerpoint/2010/main" val="3835305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i="0" dirty="0">
                <a:solidFill>
                  <a:srgbClr val="292929"/>
                </a:solidFill>
                <a:effectLst/>
                <a:latin typeface="Times New Roman" panose="02020603050405020304" pitchFamily="18" charset="0"/>
                <a:cs typeface="Times New Roman" panose="02020603050405020304" pitchFamily="18" charset="0"/>
              </a:rPr>
              <a:t>Advantages of Parsing </a:t>
            </a:r>
          </a:p>
        </p:txBody>
      </p:sp>
      <p:sp>
        <p:nvSpPr>
          <p:cNvPr id="6" name="TextBox 5">
            <a:extLst>
              <a:ext uri="{FF2B5EF4-FFF2-40B4-BE49-F238E27FC236}">
                <a16:creationId xmlns:a16="http://schemas.microsoft.com/office/drawing/2014/main" id="{F9629A32-BD42-A1CC-9B29-24476A5282BA}"/>
              </a:ext>
            </a:extLst>
          </p:cNvPr>
          <p:cNvSpPr txBox="1"/>
          <p:nvPr/>
        </p:nvSpPr>
        <p:spPr>
          <a:xfrm>
            <a:off x="95250" y="1530892"/>
            <a:ext cx="11991974" cy="4832092"/>
          </a:xfrm>
          <a:prstGeom prst="rect">
            <a:avLst/>
          </a:prstGeom>
          <a:noFill/>
        </p:spPr>
        <p:txBody>
          <a:bodyPr wrap="square">
            <a:spAutoFit/>
          </a:bodyPr>
          <a:lstStyle/>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Morphological parsing yields information that is useful in many NLP applications. </a:t>
            </a:r>
          </a:p>
          <a:p>
            <a:pPr algn="just"/>
            <a:endParaRPr lang="en-US" sz="2800" b="0" i="0" dirty="0">
              <a:solidFill>
                <a:srgbClr val="000000"/>
              </a:solidFill>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In parsing, e.g., it helps to know the agreement features of words. </a:t>
            </a:r>
          </a:p>
          <a:p>
            <a:pPr algn="just"/>
            <a:endParaRPr lang="en-US" sz="2800" dirty="0">
              <a:solidFill>
                <a:srgbClr val="00000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Similarly, grammar checkers need to know agreement information to detect such mistakes. </a:t>
            </a:r>
          </a:p>
          <a:p>
            <a:pPr algn="just"/>
            <a:endParaRPr lang="en-US" sz="2800" b="0" i="0" dirty="0">
              <a:solidFill>
                <a:srgbClr val="000000"/>
              </a:solidFill>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But morphological information also helps spell checkers to decide whether something is a possible word or not, and in information retrieval it is used to search not only </a:t>
            </a:r>
            <a:r>
              <a:rPr lang="en-US" sz="2800" b="0" i="1" dirty="0">
                <a:solidFill>
                  <a:srgbClr val="000000"/>
                </a:solidFill>
                <a:effectLst/>
                <a:latin typeface="Times New Roman" panose="02020603050405020304" pitchFamily="18" charset="0"/>
                <a:cs typeface="Times New Roman" panose="02020603050405020304" pitchFamily="18" charset="0"/>
              </a:rPr>
              <a:t>cats</a:t>
            </a:r>
            <a:r>
              <a:rPr lang="en-US" sz="2800" b="0" i="0" dirty="0">
                <a:solidFill>
                  <a:srgbClr val="000000"/>
                </a:solidFill>
                <a:effectLst/>
                <a:latin typeface="Times New Roman" panose="02020603050405020304" pitchFamily="18" charset="0"/>
                <a:cs typeface="Times New Roman" panose="02020603050405020304" pitchFamily="18" charset="0"/>
              </a:rPr>
              <a:t>, if that's the user's input, but also for </a:t>
            </a:r>
            <a:r>
              <a:rPr lang="en-US" sz="2800" b="0" i="1" dirty="0">
                <a:solidFill>
                  <a:srgbClr val="000000"/>
                </a:solidFill>
                <a:effectLst/>
                <a:latin typeface="Times New Roman" panose="02020603050405020304" pitchFamily="18" charset="0"/>
                <a:cs typeface="Times New Roman" panose="02020603050405020304" pitchFamily="18" charset="0"/>
              </a:rPr>
              <a:t>cat</a:t>
            </a:r>
            <a:r>
              <a:rPr lang="en-US" sz="2800" b="0" i="0" dirty="0">
                <a:solidFill>
                  <a:srgbClr val="000000"/>
                </a:solidFill>
                <a:effectLst/>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6728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i="0" dirty="0">
                <a:solidFill>
                  <a:srgbClr val="292929"/>
                </a:solidFill>
                <a:effectLst/>
                <a:latin typeface="Times New Roman" panose="02020603050405020304" pitchFamily="18" charset="0"/>
                <a:cs typeface="Times New Roman" panose="02020603050405020304" pitchFamily="18" charset="0"/>
              </a:rPr>
              <a:t>Algorithm</a:t>
            </a:r>
          </a:p>
        </p:txBody>
      </p:sp>
      <p:sp>
        <p:nvSpPr>
          <p:cNvPr id="6" name="TextBox 5">
            <a:extLst>
              <a:ext uri="{FF2B5EF4-FFF2-40B4-BE49-F238E27FC236}">
                <a16:creationId xmlns:a16="http://schemas.microsoft.com/office/drawing/2014/main" id="{F9629A32-BD42-A1CC-9B29-24476A5282BA}"/>
              </a:ext>
            </a:extLst>
          </p:cNvPr>
          <p:cNvSpPr txBox="1"/>
          <p:nvPr/>
        </p:nvSpPr>
        <p:spPr>
          <a:xfrm>
            <a:off x="95250" y="1530892"/>
            <a:ext cx="11991974" cy="4401205"/>
          </a:xfrm>
          <a:prstGeom prst="rect">
            <a:avLst/>
          </a:prstGeom>
          <a:noFill/>
        </p:spPr>
        <p:txBody>
          <a:bodyPr wrap="square">
            <a:spAutoFit/>
          </a:bodyPr>
          <a:lstStyle/>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To get from the surface form of a word to its morphological analysis, we are going to proceed in two steps.</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First, we are going to split the words up into its </a:t>
            </a:r>
            <a:r>
              <a:rPr lang="en-US" sz="2800" b="1" i="0" dirty="0">
                <a:solidFill>
                  <a:srgbClr val="000000"/>
                </a:solidFill>
                <a:effectLst/>
                <a:latin typeface="Times New Roman" panose="02020603050405020304" pitchFamily="18" charset="0"/>
                <a:cs typeface="Times New Roman" panose="02020603050405020304" pitchFamily="18" charset="0"/>
              </a:rPr>
              <a:t>possible components</a:t>
            </a:r>
            <a:r>
              <a:rPr lang="en-US" sz="2800" b="0" i="0" dirty="0">
                <a:solidFill>
                  <a:srgbClr val="000000"/>
                </a:solidFill>
                <a:effectLst/>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So, we will make </a:t>
            </a:r>
            <a:r>
              <a:rPr lang="en-US" sz="2800" b="0" i="1" dirty="0">
                <a:solidFill>
                  <a:srgbClr val="000000"/>
                </a:solidFill>
                <a:effectLst/>
                <a:latin typeface="Times New Roman" panose="02020603050405020304" pitchFamily="18" charset="0"/>
                <a:cs typeface="Times New Roman" panose="02020603050405020304" pitchFamily="18" charset="0"/>
              </a:rPr>
              <a:t>cat + s</a:t>
            </a:r>
            <a:r>
              <a:rPr lang="en-US" sz="2800" b="0" i="0" dirty="0">
                <a:solidFill>
                  <a:srgbClr val="000000"/>
                </a:solidFill>
                <a:effectLst/>
                <a:latin typeface="Times New Roman" panose="02020603050405020304" pitchFamily="18" charset="0"/>
                <a:cs typeface="Times New Roman" panose="02020603050405020304" pitchFamily="18" charset="0"/>
              </a:rPr>
              <a:t> out of </a:t>
            </a:r>
            <a:r>
              <a:rPr lang="en-US" sz="2800" b="0" i="1" dirty="0">
                <a:solidFill>
                  <a:srgbClr val="000000"/>
                </a:solidFill>
                <a:effectLst/>
                <a:latin typeface="Times New Roman" panose="02020603050405020304" pitchFamily="18" charset="0"/>
                <a:cs typeface="Times New Roman" panose="02020603050405020304" pitchFamily="18" charset="0"/>
              </a:rPr>
              <a:t>cats</a:t>
            </a:r>
            <a:r>
              <a:rPr lang="en-US" sz="2800" b="0" i="0" dirty="0">
                <a:solidFill>
                  <a:srgbClr val="000000"/>
                </a:solidFill>
                <a:effectLst/>
                <a:latin typeface="Times New Roman" panose="02020603050405020304" pitchFamily="18" charset="0"/>
                <a:cs typeface="Times New Roman" panose="02020603050405020304" pitchFamily="18" charset="0"/>
              </a:rPr>
              <a:t>, </a:t>
            </a:r>
            <a:r>
              <a:rPr lang="en-US" sz="2800" b="1" i="0" dirty="0">
                <a:solidFill>
                  <a:srgbClr val="000000"/>
                </a:solidFill>
                <a:effectLst/>
                <a:latin typeface="Times New Roman" panose="02020603050405020304" pitchFamily="18" charset="0"/>
                <a:cs typeface="Times New Roman" panose="02020603050405020304" pitchFamily="18" charset="0"/>
              </a:rPr>
              <a:t>using </a:t>
            </a:r>
            <a:r>
              <a:rPr lang="en-US" sz="2800" b="1" i="1" dirty="0">
                <a:solidFill>
                  <a:srgbClr val="000000"/>
                </a:solidFill>
                <a:effectLst/>
                <a:latin typeface="Times New Roman" panose="02020603050405020304" pitchFamily="18" charset="0"/>
                <a:cs typeface="Times New Roman" panose="02020603050405020304" pitchFamily="18" charset="0"/>
              </a:rPr>
              <a:t>+</a:t>
            </a:r>
            <a:r>
              <a:rPr lang="en-US" sz="2800" b="1" i="0" dirty="0">
                <a:solidFill>
                  <a:srgbClr val="000000"/>
                </a:solidFill>
                <a:effectLst/>
                <a:latin typeface="Times New Roman" panose="02020603050405020304" pitchFamily="18" charset="0"/>
                <a:cs typeface="Times New Roman" panose="02020603050405020304" pitchFamily="18" charset="0"/>
              </a:rPr>
              <a:t> to indicate morpheme boundaries</a:t>
            </a:r>
            <a:r>
              <a:rPr lang="en-US" sz="2800" b="0" i="0" dirty="0">
                <a:solidFill>
                  <a:srgbClr val="000000"/>
                </a:solidFill>
                <a:effectLst/>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In this step, we will also take spelling rules into account, so that there are two possible ways of </a:t>
            </a:r>
            <a:r>
              <a:rPr lang="en-US" sz="2800" b="1" i="0" dirty="0">
                <a:solidFill>
                  <a:srgbClr val="000000"/>
                </a:solidFill>
                <a:effectLst/>
                <a:latin typeface="Times New Roman" panose="02020603050405020304" pitchFamily="18" charset="0"/>
                <a:cs typeface="Times New Roman" panose="02020603050405020304" pitchFamily="18" charset="0"/>
              </a:rPr>
              <a:t>splitting up </a:t>
            </a:r>
            <a:r>
              <a:rPr lang="en-US" sz="2800" b="0" i="1" dirty="0">
                <a:solidFill>
                  <a:srgbClr val="000000"/>
                </a:solidFill>
                <a:effectLst/>
                <a:latin typeface="Times New Roman" panose="02020603050405020304" pitchFamily="18" charset="0"/>
                <a:cs typeface="Times New Roman" panose="02020603050405020304" pitchFamily="18" charset="0"/>
              </a:rPr>
              <a:t>foxes</a:t>
            </a:r>
            <a:r>
              <a:rPr lang="en-US" sz="2800" b="0" i="0" dirty="0">
                <a:solidFill>
                  <a:srgbClr val="000000"/>
                </a:solidFill>
                <a:effectLst/>
                <a:latin typeface="Times New Roman" panose="02020603050405020304" pitchFamily="18" charset="0"/>
                <a:cs typeface="Times New Roman" panose="02020603050405020304" pitchFamily="18" charset="0"/>
              </a:rPr>
              <a:t>, namely </a:t>
            </a:r>
            <a:r>
              <a:rPr lang="en-US" sz="2800" b="0" i="1" dirty="0">
                <a:solidFill>
                  <a:srgbClr val="000000"/>
                </a:solidFill>
                <a:effectLst/>
                <a:latin typeface="Times New Roman" panose="02020603050405020304" pitchFamily="18" charset="0"/>
                <a:cs typeface="Times New Roman" panose="02020603050405020304" pitchFamily="18" charset="0"/>
              </a:rPr>
              <a:t>foxe + s</a:t>
            </a:r>
            <a:r>
              <a:rPr lang="en-US" sz="2800" b="0" i="0" dirty="0">
                <a:solidFill>
                  <a:srgbClr val="000000"/>
                </a:solidFill>
                <a:effectLst/>
                <a:latin typeface="Times New Roman" panose="02020603050405020304" pitchFamily="18" charset="0"/>
                <a:cs typeface="Times New Roman" panose="02020603050405020304" pitchFamily="18" charset="0"/>
              </a:rPr>
              <a:t> and </a:t>
            </a:r>
            <a:r>
              <a:rPr lang="en-US" sz="2800" b="0" i="1" dirty="0">
                <a:solidFill>
                  <a:srgbClr val="000000"/>
                </a:solidFill>
                <a:effectLst/>
                <a:latin typeface="Times New Roman" panose="02020603050405020304" pitchFamily="18" charset="0"/>
                <a:cs typeface="Times New Roman" panose="02020603050405020304" pitchFamily="18" charset="0"/>
              </a:rPr>
              <a:t>fox + s</a:t>
            </a:r>
            <a:r>
              <a:rPr lang="en-US" sz="2800" b="0" i="0" dirty="0">
                <a:solidFill>
                  <a:srgbClr val="000000"/>
                </a:solidFill>
                <a:effectLst/>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The first one assumes that </a:t>
            </a:r>
            <a:r>
              <a:rPr lang="en-US" sz="2800" b="0" i="1" dirty="0">
                <a:solidFill>
                  <a:srgbClr val="000000"/>
                </a:solidFill>
                <a:effectLst/>
                <a:latin typeface="Times New Roman" panose="02020603050405020304" pitchFamily="18" charset="0"/>
                <a:cs typeface="Times New Roman" panose="02020603050405020304" pitchFamily="18" charset="0"/>
              </a:rPr>
              <a:t>foxe</a:t>
            </a:r>
            <a:r>
              <a:rPr lang="en-US" sz="2800" b="0" i="0" dirty="0">
                <a:solidFill>
                  <a:srgbClr val="000000"/>
                </a:solidFill>
                <a:effectLst/>
                <a:latin typeface="Times New Roman" panose="02020603050405020304" pitchFamily="18" charset="0"/>
                <a:cs typeface="Times New Roman" panose="02020603050405020304" pitchFamily="18" charset="0"/>
              </a:rPr>
              <a:t> is a stem and </a:t>
            </a:r>
            <a:r>
              <a:rPr lang="en-US" sz="2800" b="0" i="1" dirty="0">
                <a:solidFill>
                  <a:srgbClr val="000000"/>
                </a:solidFill>
                <a:effectLst/>
                <a:latin typeface="Times New Roman" panose="02020603050405020304" pitchFamily="18" charset="0"/>
                <a:cs typeface="Times New Roman" panose="02020603050405020304" pitchFamily="18" charset="0"/>
              </a:rPr>
              <a:t>s</a:t>
            </a:r>
            <a:r>
              <a:rPr lang="en-US" sz="2800" b="0" i="0" dirty="0">
                <a:solidFill>
                  <a:srgbClr val="000000"/>
                </a:solidFill>
                <a:effectLst/>
                <a:latin typeface="Times New Roman" panose="02020603050405020304" pitchFamily="18" charset="0"/>
                <a:cs typeface="Times New Roman" panose="02020603050405020304" pitchFamily="18" charset="0"/>
              </a:rPr>
              <a:t> the suffix, while the second one assumes that the stem is </a:t>
            </a:r>
            <a:r>
              <a:rPr lang="en-US" sz="2800" b="0" i="1" dirty="0">
                <a:solidFill>
                  <a:srgbClr val="000000"/>
                </a:solidFill>
                <a:effectLst/>
                <a:latin typeface="Times New Roman" panose="02020603050405020304" pitchFamily="18" charset="0"/>
                <a:cs typeface="Times New Roman" panose="02020603050405020304" pitchFamily="18" charset="0"/>
              </a:rPr>
              <a:t>fox</a:t>
            </a:r>
            <a:r>
              <a:rPr lang="en-US" sz="2800" b="0" i="0" dirty="0">
                <a:solidFill>
                  <a:srgbClr val="000000"/>
                </a:solidFill>
                <a:effectLst/>
                <a:latin typeface="Times New Roman" panose="02020603050405020304" pitchFamily="18" charset="0"/>
                <a:cs typeface="Times New Roman" panose="02020603050405020304" pitchFamily="18" charset="0"/>
              </a:rPr>
              <a:t> and that the </a:t>
            </a:r>
            <a:r>
              <a:rPr lang="en-US" sz="2800" b="0" i="1" dirty="0">
                <a:solidFill>
                  <a:srgbClr val="000000"/>
                </a:solidFill>
                <a:effectLst/>
                <a:latin typeface="Times New Roman" panose="02020603050405020304" pitchFamily="18" charset="0"/>
                <a:cs typeface="Times New Roman" panose="02020603050405020304" pitchFamily="18" charset="0"/>
              </a:rPr>
              <a:t>e</a:t>
            </a:r>
            <a:r>
              <a:rPr lang="en-US" sz="2800" b="0" i="0" dirty="0">
                <a:solidFill>
                  <a:srgbClr val="000000"/>
                </a:solidFill>
                <a:effectLst/>
                <a:latin typeface="Times New Roman" panose="02020603050405020304" pitchFamily="18" charset="0"/>
                <a:cs typeface="Times New Roman" panose="02020603050405020304" pitchFamily="18" charset="0"/>
              </a:rPr>
              <a:t> has been introduced due to the </a:t>
            </a:r>
            <a:r>
              <a:rPr lang="en-US" sz="2800" b="1" i="0" dirty="0">
                <a:solidFill>
                  <a:srgbClr val="000000"/>
                </a:solidFill>
                <a:effectLst/>
                <a:latin typeface="Times New Roman" panose="02020603050405020304" pitchFamily="18" charset="0"/>
                <a:cs typeface="Times New Roman" panose="02020603050405020304" pitchFamily="18" charset="0"/>
              </a:rPr>
              <a:t>spelling rule </a:t>
            </a:r>
            <a:r>
              <a:rPr lang="en-US" sz="2800" b="0" i="0" dirty="0">
                <a:solidFill>
                  <a:srgbClr val="000000"/>
                </a:solidFill>
                <a:effectLst/>
                <a:latin typeface="Times New Roman" panose="02020603050405020304" pitchFamily="18" charset="0"/>
                <a:cs typeface="Times New Roman" panose="02020603050405020304" pitchFamily="18" charset="0"/>
              </a:rPr>
              <a:t>that we saw above.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84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dirty="0">
                <a:latin typeface="Times New Roman" panose="02020603050405020304" pitchFamily="18" charset="0"/>
                <a:cs typeface="Times New Roman" panose="02020603050405020304" pitchFamily="18" charset="0"/>
              </a:rPr>
              <a:t>Recognition vs. Analysis</a:t>
            </a:r>
            <a:endParaRPr lang="en-US" sz="2800" b="1" i="0" dirty="0">
              <a:solidFill>
                <a:srgbClr val="292929"/>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650CD0F-9BE5-57CA-0DEC-15482C117A69}"/>
              </a:ext>
            </a:extLst>
          </p:cNvPr>
          <p:cNvPicPr>
            <a:picLocks noChangeAspect="1"/>
          </p:cNvPicPr>
          <p:nvPr/>
        </p:nvPicPr>
        <p:blipFill>
          <a:blip r:embed="rId2"/>
          <a:stretch>
            <a:fillRect/>
          </a:stretch>
        </p:blipFill>
        <p:spPr>
          <a:xfrm>
            <a:off x="1499152" y="1507020"/>
            <a:ext cx="9372600" cy="5105400"/>
          </a:xfrm>
          <a:prstGeom prst="rect">
            <a:avLst/>
          </a:prstGeom>
        </p:spPr>
      </p:pic>
      <p:graphicFrame>
        <p:nvGraphicFramePr>
          <p:cNvPr id="3" name="Table 4">
            <a:extLst>
              <a:ext uri="{FF2B5EF4-FFF2-40B4-BE49-F238E27FC236}">
                <a16:creationId xmlns:a16="http://schemas.microsoft.com/office/drawing/2014/main" id="{60490027-1833-F1EC-6B97-7983789FB689}"/>
              </a:ext>
            </a:extLst>
          </p:cNvPr>
          <p:cNvGraphicFramePr>
            <a:graphicFrameLocks noGrp="1"/>
          </p:cNvGraphicFramePr>
          <p:nvPr>
            <p:extLst>
              <p:ext uri="{D42A27DB-BD31-4B8C-83A1-F6EECF244321}">
                <p14:modId xmlns:p14="http://schemas.microsoft.com/office/powerpoint/2010/main" val="850926865"/>
              </p:ext>
            </p:extLst>
          </p:nvPr>
        </p:nvGraphicFramePr>
        <p:xfrm>
          <a:off x="5814144" y="2577962"/>
          <a:ext cx="5256980" cy="370840"/>
        </p:xfrm>
        <a:graphic>
          <a:graphicData uri="http://schemas.openxmlformats.org/drawingml/2006/table">
            <a:tbl>
              <a:tblPr firstRow="1" bandRow="1">
                <a:tableStyleId>{5C22544A-7EE6-4342-B048-85BDC9FD1C3A}</a:tableStyleId>
              </a:tblPr>
              <a:tblGrid>
                <a:gridCol w="1314245">
                  <a:extLst>
                    <a:ext uri="{9D8B030D-6E8A-4147-A177-3AD203B41FA5}">
                      <a16:colId xmlns:a16="http://schemas.microsoft.com/office/drawing/2014/main" val="1392652425"/>
                    </a:ext>
                  </a:extLst>
                </a:gridCol>
                <a:gridCol w="1314245">
                  <a:extLst>
                    <a:ext uri="{9D8B030D-6E8A-4147-A177-3AD203B41FA5}">
                      <a16:colId xmlns:a16="http://schemas.microsoft.com/office/drawing/2014/main" val="3328721681"/>
                    </a:ext>
                  </a:extLst>
                </a:gridCol>
                <a:gridCol w="1314245">
                  <a:extLst>
                    <a:ext uri="{9D8B030D-6E8A-4147-A177-3AD203B41FA5}">
                      <a16:colId xmlns:a16="http://schemas.microsoft.com/office/drawing/2014/main" val="3770581227"/>
                    </a:ext>
                  </a:extLst>
                </a:gridCol>
                <a:gridCol w="1314245">
                  <a:extLst>
                    <a:ext uri="{9D8B030D-6E8A-4147-A177-3AD203B41FA5}">
                      <a16:colId xmlns:a16="http://schemas.microsoft.com/office/drawing/2014/main" val="1647694767"/>
                    </a:ext>
                  </a:extLst>
                </a:gridCol>
              </a:tblGrid>
              <a:tr h="370840">
                <a:tc>
                  <a:txBody>
                    <a:bodyPr/>
                    <a:lstStyle/>
                    <a:p>
                      <a:r>
                        <a:rPr lang="en-US" dirty="0"/>
                        <a:t>C</a:t>
                      </a:r>
                    </a:p>
                  </a:txBody>
                  <a:tcPr/>
                </a:tc>
                <a:tc>
                  <a:txBody>
                    <a:bodyPr/>
                    <a:lstStyle/>
                    <a:p>
                      <a:r>
                        <a:rPr lang="en-US" dirty="0"/>
                        <a:t>A</a:t>
                      </a:r>
                    </a:p>
                  </a:txBody>
                  <a:tcPr/>
                </a:tc>
                <a:tc>
                  <a:txBody>
                    <a:bodyPr/>
                    <a:lstStyle/>
                    <a:p>
                      <a:r>
                        <a:rPr lang="en-US" dirty="0"/>
                        <a:t>T</a:t>
                      </a:r>
                    </a:p>
                  </a:txBody>
                  <a:tcPr/>
                </a:tc>
                <a:tc>
                  <a:txBody>
                    <a:bodyPr/>
                    <a:lstStyle/>
                    <a:p>
                      <a:r>
                        <a:rPr lang="en-US" dirty="0"/>
                        <a:t>Epsilon</a:t>
                      </a:r>
                    </a:p>
                  </a:txBody>
                  <a:tcPr/>
                </a:tc>
                <a:extLst>
                  <a:ext uri="{0D108BD9-81ED-4DB2-BD59-A6C34878D82A}">
                    <a16:rowId xmlns:a16="http://schemas.microsoft.com/office/drawing/2014/main" val="3800340346"/>
                  </a:ext>
                </a:extLst>
              </a:tr>
            </a:tbl>
          </a:graphicData>
        </a:graphic>
      </p:graphicFrame>
      <p:graphicFrame>
        <p:nvGraphicFramePr>
          <p:cNvPr id="5" name="Table 4">
            <a:extLst>
              <a:ext uri="{FF2B5EF4-FFF2-40B4-BE49-F238E27FC236}">
                <a16:creationId xmlns:a16="http://schemas.microsoft.com/office/drawing/2014/main" id="{6A3345D6-1AF8-F617-5D24-C8B7855E7149}"/>
              </a:ext>
            </a:extLst>
          </p:cNvPr>
          <p:cNvGraphicFramePr>
            <a:graphicFrameLocks noGrp="1"/>
          </p:cNvGraphicFramePr>
          <p:nvPr>
            <p:extLst>
              <p:ext uri="{D42A27DB-BD31-4B8C-83A1-F6EECF244321}">
                <p14:modId xmlns:p14="http://schemas.microsoft.com/office/powerpoint/2010/main" val="3543284336"/>
              </p:ext>
            </p:extLst>
          </p:nvPr>
        </p:nvGraphicFramePr>
        <p:xfrm>
          <a:off x="5946880" y="4409771"/>
          <a:ext cx="5256980" cy="370840"/>
        </p:xfrm>
        <a:graphic>
          <a:graphicData uri="http://schemas.openxmlformats.org/drawingml/2006/table">
            <a:tbl>
              <a:tblPr firstRow="1" bandRow="1">
                <a:tableStyleId>{5C22544A-7EE6-4342-B048-85BDC9FD1C3A}</a:tableStyleId>
              </a:tblPr>
              <a:tblGrid>
                <a:gridCol w="1314245">
                  <a:extLst>
                    <a:ext uri="{9D8B030D-6E8A-4147-A177-3AD203B41FA5}">
                      <a16:colId xmlns:a16="http://schemas.microsoft.com/office/drawing/2014/main" val="1392652425"/>
                    </a:ext>
                  </a:extLst>
                </a:gridCol>
                <a:gridCol w="1314245">
                  <a:extLst>
                    <a:ext uri="{9D8B030D-6E8A-4147-A177-3AD203B41FA5}">
                      <a16:colId xmlns:a16="http://schemas.microsoft.com/office/drawing/2014/main" val="3328721681"/>
                    </a:ext>
                  </a:extLst>
                </a:gridCol>
                <a:gridCol w="1314245">
                  <a:extLst>
                    <a:ext uri="{9D8B030D-6E8A-4147-A177-3AD203B41FA5}">
                      <a16:colId xmlns:a16="http://schemas.microsoft.com/office/drawing/2014/main" val="3770581227"/>
                    </a:ext>
                  </a:extLst>
                </a:gridCol>
                <a:gridCol w="1314245">
                  <a:extLst>
                    <a:ext uri="{9D8B030D-6E8A-4147-A177-3AD203B41FA5}">
                      <a16:colId xmlns:a16="http://schemas.microsoft.com/office/drawing/2014/main" val="2655596410"/>
                    </a:ext>
                  </a:extLst>
                </a:gridCol>
              </a:tblGrid>
              <a:tr h="370840">
                <a:tc>
                  <a:txBody>
                    <a:bodyPr/>
                    <a:lstStyle/>
                    <a:p>
                      <a:r>
                        <a:rPr lang="en-US" dirty="0"/>
                        <a:t>C</a:t>
                      </a:r>
                    </a:p>
                  </a:txBody>
                  <a:tcPr/>
                </a:tc>
                <a:tc>
                  <a:txBody>
                    <a:bodyPr/>
                    <a:lstStyle/>
                    <a:p>
                      <a:r>
                        <a:rPr lang="en-US" dirty="0"/>
                        <a:t>A</a:t>
                      </a:r>
                    </a:p>
                  </a:txBody>
                  <a:tcPr/>
                </a:tc>
                <a:tc>
                  <a:txBody>
                    <a:bodyPr/>
                    <a:lstStyle/>
                    <a:p>
                      <a:r>
                        <a:rPr lang="en-US" dirty="0"/>
                        <a:t>T</a:t>
                      </a:r>
                    </a:p>
                  </a:txBody>
                  <a:tcPr/>
                </a:tc>
                <a:tc>
                  <a:txBody>
                    <a:bodyPr/>
                    <a:lstStyle/>
                    <a:p>
                      <a:r>
                        <a:rPr lang="en-US" dirty="0"/>
                        <a:t>ES</a:t>
                      </a:r>
                    </a:p>
                  </a:txBody>
                  <a:tcPr/>
                </a:tc>
                <a:extLst>
                  <a:ext uri="{0D108BD9-81ED-4DB2-BD59-A6C34878D82A}">
                    <a16:rowId xmlns:a16="http://schemas.microsoft.com/office/drawing/2014/main" val="3800340346"/>
                  </a:ext>
                </a:extLst>
              </a:tr>
            </a:tbl>
          </a:graphicData>
        </a:graphic>
      </p:graphicFrame>
      <p:sp>
        <p:nvSpPr>
          <p:cNvPr id="6" name="TextBox 5">
            <a:extLst>
              <a:ext uri="{FF2B5EF4-FFF2-40B4-BE49-F238E27FC236}">
                <a16:creationId xmlns:a16="http://schemas.microsoft.com/office/drawing/2014/main" id="{982BE97F-593E-85E5-261D-AD1A990B56D6}"/>
              </a:ext>
            </a:extLst>
          </p:cNvPr>
          <p:cNvSpPr txBox="1"/>
          <p:nvPr/>
        </p:nvSpPr>
        <p:spPr>
          <a:xfrm>
            <a:off x="6516733" y="3039382"/>
            <a:ext cx="714759" cy="369332"/>
          </a:xfrm>
          <a:prstGeom prst="rect">
            <a:avLst/>
          </a:prstGeom>
          <a:noFill/>
        </p:spPr>
        <p:txBody>
          <a:bodyPr wrap="square" rtlCol="0">
            <a:spAutoFit/>
          </a:bodyPr>
          <a:lstStyle/>
          <a:p>
            <a:r>
              <a:rPr lang="en-US" dirty="0"/>
              <a:t>C:C</a:t>
            </a:r>
          </a:p>
        </p:txBody>
      </p:sp>
      <p:cxnSp>
        <p:nvCxnSpPr>
          <p:cNvPr id="8" name="Straight Arrow Connector 7">
            <a:extLst>
              <a:ext uri="{FF2B5EF4-FFF2-40B4-BE49-F238E27FC236}">
                <a16:creationId xmlns:a16="http://schemas.microsoft.com/office/drawing/2014/main" id="{62167C00-2956-FB23-0202-0CFF8C8763A5}"/>
              </a:ext>
            </a:extLst>
          </p:cNvPr>
          <p:cNvCxnSpPr/>
          <p:nvPr/>
        </p:nvCxnSpPr>
        <p:spPr>
          <a:xfrm>
            <a:off x="6508955" y="2948802"/>
            <a:ext cx="265471" cy="1460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A6C212-ED62-170C-BA7E-1B49FF66AD92}"/>
              </a:ext>
            </a:extLst>
          </p:cNvPr>
          <p:cNvCxnSpPr/>
          <p:nvPr/>
        </p:nvCxnSpPr>
        <p:spPr>
          <a:xfrm>
            <a:off x="7422400" y="2891411"/>
            <a:ext cx="265471" cy="1460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45A17D5-518B-3AE0-60E4-6EB07ADBBC5A}"/>
              </a:ext>
            </a:extLst>
          </p:cNvPr>
          <p:cNvSpPr txBox="1"/>
          <p:nvPr/>
        </p:nvSpPr>
        <p:spPr>
          <a:xfrm>
            <a:off x="7521398" y="3086085"/>
            <a:ext cx="714759" cy="369332"/>
          </a:xfrm>
          <a:prstGeom prst="rect">
            <a:avLst/>
          </a:prstGeom>
          <a:noFill/>
        </p:spPr>
        <p:txBody>
          <a:bodyPr wrap="square" rtlCol="0">
            <a:spAutoFit/>
          </a:bodyPr>
          <a:lstStyle/>
          <a:p>
            <a:r>
              <a:rPr lang="en-US" dirty="0"/>
              <a:t>A:A</a:t>
            </a:r>
          </a:p>
        </p:txBody>
      </p:sp>
      <p:cxnSp>
        <p:nvCxnSpPr>
          <p:cNvPr id="12" name="Straight Arrow Connector 11">
            <a:extLst>
              <a:ext uri="{FF2B5EF4-FFF2-40B4-BE49-F238E27FC236}">
                <a16:creationId xmlns:a16="http://schemas.microsoft.com/office/drawing/2014/main" id="{DCBF08C7-F383-40A5-E4EC-3892CC2E0F25}"/>
              </a:ext>
            </a:extLst>
          </p:cNvPr>
          <p:cNvCxnSpPr/>
          <p:nvPr/>
        </p:nvCxnSpPr>
        <p:spPr>
          <a:xfrm>
            <a:off x="9296126" y="2948801"/>
            <a:ext cx="265471" cy="1460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92DC5F-C707-BB3A-23C3-E6503B84D8D9}"/>
              </a:ext>
            </a:extLst>
          </p:cNvPr>
          <p:cNvSpPr txBox="1"/>
          <p:nvPr/>
        </p:nvSpPr>
        <p:spPr>
          <a:xfrm>
            <a:off x="9428861" y="3125288"/>
            <a:ext cx="714759" cy="369332"/>
          </a:xfrm>
          <a:prstGeom prst="rect">
            <a:avLst/>
          </a:prstGeom>
          <a:noFill/>
        </p:spPr>
        <p:txBody>
          <a:bodyPr wrap="square" rtlCol="0">
            <a:spAutoFit/>
          </a:bodyPr>
          <a:lstStyle/>
          <a:p>
            <a:r>
              <a:rPr lang="en-US" dirty="0"/>
              <a:t>T:T</a:t>
            </a:r>
          </a:p>
        </p:txBody>
      </p:sp>
    </p:spTree>
    <p:extLst>
      <p:ext uri="{BB962C8B-B14F-4D97-AF65-F5344CB8AC3E}">
        <p14:creationId xmlns:p14="http://schemas.microsoft.com/office/powerpoint/2010/main" val="586180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dirty="0">
                <a:latin typeface="Times New Roman" panose="02020603050405020304" pitchFamily="18" charset="0"/>
                <a:cs typeface="Times New Roman" panose="02020603050405020304" pitchFamily="18" charset="0"/>
              </a:rPr>
              <a:t>Recognition vs. Analysis</a:t>
            </a:r>
            <a:endParaRPr lang="en-US" sz="2800" b="1" i="0" dirty="0">
              <a:solidFill>
                <a:srgbClr val="292929"/>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0929C3D-E310-5CAB-1973-E0BA494BFDF6}"/>
              </a:ext>
            </a:extLst>
          </p:cNvPr>
          <p:cNvSpPr txBox="1"/>
          <p:nvPr/>
        </p:nvSpPr>
        <p:spPr>
          <a:xfrm>
            <a:off x="95250" y="1471051"/>
            <a:ext cx="11991974" cy="4401205"/>
          </a:xfrm>
          <a:prstGeom prst="rect">
            <a:avLst/>
          </a:prstGeom>
          <a:noFill/>
        </p:spPr>
        <p:txBody>
          <a:bodyPr wrap="square">
            <a:spAutoFit/>
          </a:bodyPr>
          <a:lstStyle/>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In the second step, we will use a lexicon of stems and affixes to look up the categories of the stems and the meaning of the affixes.</a:t>
            </a:r>
          </a:p>
          <a:p>
            <a:pPr algn="just"/>
            <a:r>
              <a:rPr lang="en-US" sz="2800" dirty="0">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So, cat + s will get mapped to cat NP PL, and fox + s to fox N PL. </a:t>
            </a: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We will also find out now that foxe is not a legal stem. This tells us that splitting foxes into foxe + s was actually an incorrect way of splitting foxes, which should be discarded. </a:t>
            </a: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But note that for the word houses splitting it into house + s is correct.</a:t>
            </a:r>
          </a:p>
        </p:txBody>
      </p:sp>
    </p:spTree>
    <p:extLst>
      <p:ext uri="{BB962C8B-B14F-4D97-AF65-F5344CB8AC3E}">
        <p14:creationId xmlns:p14="http://schemas.microsoft.com/office/powerpoint/2010/main" val="1402203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dirty="0">
                <a:latin typeface="Times New Roman" panose="02020603050405020304" pitchFamily="18" charset="0"/>
                <a:cs typeface="Times New Roman" panose="02020603050405020304" pitchFamily="18" charset="0"/>
              </a:rPr>
              <a:t>Recognition vs. Analysis</a:t>
            </a:r>
            <a:endParaRPr lang="en-US" sz="2800" b="1" i="0" dirty="0">
              <a:solidFill>
                <a:srgbClr val="292929"/>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0929C3D-E310-5CAB-1973-E0BA494BFDF6}"/>
              </a:ext>
            </a:extLst>
          </p:cNvPr>
          <p:cNvSpPr txBox="1"/>
          <p:nvPr/>
        </p:nvSpPr>
        <p:spPr>
          <a:xfrm>
            <a:off x="95250" y="1471051"/>
            <a:ext cx="11991974" cy="1815882"/>
          </a:xfrm>
          <a:prstGeom prst="rect">
            <a:avLst/>
          </a:prstGeom>
          <a:noFill/>
        </p:spPr>
        <p:txBody>
          <a:bodyPr wrap="square">
            <a:spAutoFit/>
          </a:bodyPr>
          <a:lstStyle/>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Here is a picture illustrating the two steps of our morphological parser with some examples.</a:t>
            </a:r>
          </a:p>
          <a:p>
            <a:pPr marL="457200" indent="-45720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1EC3492-4402-EAF7-210D-494718B620B4}"/>
              </a:ext>
            </a:extLst>
          </p:cNvPr>
          <p:cNvPicPr>
            <a:picLocks noChangeAspect="1"/>
          </p:cNvPicPr>
          <p:nvPr/>
        </p:nvPicPr>
        <p:blipFill>
          <a:blip r:embed="rId2"/>
          <a:stretch>
            <a:fillRect/>
          </a:stretch>
        </p:blipFill>
        <p:spPr>
          <a:xfrm>
            <a:off x="2678522" y="2824724"/>
            <a:ext cx="6657975" cy="2562225"/>
          </a:xfrm>
          <a:prstGeom prst="rect">
            <a:avLst/>
          </a:prstGeom>
        </p:spPr>
      </p:pic>
    </p:spTree>
    <p:extLst>
      <p:ext uri="{BB962C8B-B14F-4D97-AF65-F5344CB8AC3E}">
        <p14:creationId xmlns:p14="http://schemas.microsoft.com/office/powerpoint/2010/main" val="6401254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1" dirty="0">
                <a:latin typeface="Times New Roman" panose="02020603050405020304" pitchFamily="18" charset="0"/>
                <a:cs typeface="Times New Roman" panose="02020603050405020304" pitchFamily="18" charset="0"/>
              </a:rPr>
              <a:t>Designing Transducer for Parsing </a:t>
            </a:r>
            <a:endParaRPr lang="en-US" sz="2800" b="1" i="0" dirty="0">
              <a:solidFill>
                <a:srgbClr val="292929"/>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0929C3D-E310-5CAB-1973-E0BA494BFDF6}"/>
              </a:ext>
            </a:extLst>
          </p:cNvPr>
          <p:cNvSpPr txBox="1"/>
          <p:nvPr/>
        </p:nvSpPr>
        <p:spPr>
          <a:xfrm>
            <a:off x="95250" y="1471051"/>
            <a:ext cx="11991974" cy="3108543"/>
          </a:xfrm>
          <a:prstGeom prst="rect">
            <a:avLst/>
          </a:prstGeom>
          <a:noFill/>
        </p:spPr>
        <p:txBody>
          <a:bodyPr wrap="square">
            <a:spAutoFit/>
          </a:bodyPr>
          <a:lstStyle/>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We will now build two transducers: one to do the mapping from the surface form to the intermediate form and the other one to do the mapping from the intermediate form to the underlying form</a:t>
            </a:r>
            <a:r>
              <a:rPr lang="en-US" sz="2800" b="0" i="0" dirty="0">
                <a:solidFill>
                  <a:srgbClr val="000000"/>
                </a:solidFill>
                <a:effectLst/>
                <a:latin typeface="helvetica" panose="020B0604020202020204" pitchFamily="34" charset="0"/>
              </a:rPr>
              <a:t>. </a:t>
            </a:r>
          </a:p>
          <a:p>
            <a:pPr marL="457200" indent="-457200" algn="just">
              <a:buFont typeface="Wingdings" panose="05000000000000000000" pitchFamily="2" charset="2"/>
              <a:buChar char="§"/>
            </a:pPr>
            <a:endParaRPr lang="en-US" sz="2800" dirty="0">
              <a:solidFill>
                <a:srgbClr val="000000"/>
              </a:solidFill>
              <a:latin typeface="helvetica" panose="020B0604020202020204" pitchFamily="34" charset="0"/>
              <a:cs typeface="Times New Roman" panose="02020603050405020304" pitchFamily="18" charset="0"/>
            </a:endParaRPr>
          </a:p>
          <a:p>
            <a:pPr marL="457200" indent="-457200" algn="just">
              <a:buFont typeface="Wingdings" panose="05000000000000000000" pitchFamily="2" charset="2"/>
              <a:buChar char="§"/>
            </a:pPr>
            <a:r>
              <a:rPr lang="en-US" sz="2800" b="1" i="0" dirty="0">
                <a:solidFill>
                  <a:srgbClr val="881155"/>
                </a:solidFill>
                <a:effectLst/>
                <a:latin typeface="Times New Roman" panose="02020603050405020304" pitchFamily="18" charset="0"/>
                <a:cs typeface="Times New Roman" panose="02020603050405020304" pitchFamily="18" charset="0"/>
              </a:rPr>
              <a:t>Surface to the Intermediate Form</a:t>
            </a:r>
          </a:p>
          <a:p>
            <a:pPr algn="just"/>
            <a:endParaRPr lang="en-US" sz="2800" b="1" i="0" dirty="0">
              <a:solidFill>
                <a:srgbClr val="881155"/>
              </a:solidFill>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Intermediate Form to the Morphological Structure</a:t>
            </a:r>
          </a:p>
        </p:txBody>
      </p:sp>
    </p:spTree>
    <p:extLst>
      <p:ext uri="{BB962C8B-B14F-4D97-AF65-F5344CB8AC3E}">
        <p14:creationId xmlns:p14="http://schemas.microsoft.com/office/powerpoint/2010/main" val="1391867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just"/>
            <a:r>
              <a:rPr lang="en-US" sz="2800" b="1" i="0" dirty="0">
                <a:solidFill>
                  <a:srgbClr val="881155"/>
                </a:solidFill>
                <a:effectLst/>
                <a:latin typeface="Times New Roman" panose="02020603050405020304" pitchFamily="18" charset="0"/>
                <a:cs typeface="Times New Roman" panose="02020603050405020304" pitchFamily="18" charset="0"/>
              </a:rPr>
              <a:t>Surface to the Intermediate Form</a:t>
            </a:r>
          </a:p>
        </p:txBody>
      </p:sp>
      <p:sp>
        <p:nvSpPr>
          <p:cNvPr id="5" name="TextBox 4">
            <a:extLst>
              <a:ext uri="{FF2B5EF4-FFF2-40B4-BE49-F238E27FC236}">
                <a16:creationId xmlns:a16="http://schemas.microsoft.com/office/drawing/2014/main" id="{80929C3D-E310-5CAB-1973-E0BA494BFDF6}"/>
              </a:ext>
            </a:extLst>
          </p:cNvPr>
          <p:cNvSpPr txBox="1"/>
          <p:nvPr/>
        </p:nvSpPr>
        <p:spPr>
          <a:xfrm>
            <a:off x="95250" y="1471051"/>
            <a:ext cx="11991974" cy="4401205"/>
          </a:xfrm>
          <a:prstGeom prst="rect">
            <a:avLst/>
          </a:prstGeom>
          <a:noFill/>
        </p:spPr>
        <p:txBody>
          <a:bodyPr wrap="square">
            <a:spAutoFit/>
          </a:bodyPr>
          <a:lstStyle/>
          <a:p>
            <a:pPr algn="just"/>
            <a:r>
              <a:rPr lang="en-US" sz="2800" b="0" i="0" dirty="0">
                <a:solidFill>
                  <a:srgbClr val="000000"/>
                </a:solidFill>
                <a:effectLst/>
                <a:latin typeface="Times New Roman" panose="02020603050405020304" pitchFamily="18" charset="0"/>
                <a:cs typeface="Times New Roman" panose="02020603050405020304" pitchFamily="18" charset="0"/>
              </a:rPr>
              <a:t>Now, we want to take the intermediate form that we produced in the previous section and map it to the underlying form. </a:t>
            </a:r>
          </a:p>
          <a:p>
            <a:pPr algn="just"/>
            <a:endParaRPr lang="en-US" sz="2800" dirty="0">
              <a:solidFill>
                <a:srgbClr val="000000"/>
              </a:solidFill>
              <a:latin typeface="Times New Roman" panose="02020603050405020304" pitchFamily="18" charset="0"/>
              <a:cs typeface="Times New Roman" panose="02020603050405020304" pitchFamily="18" charset="0"/>
            </a:endParaRPr>
          </a:p>
          <a:p>
            <a:pPr algn="just"/>
            <a:r>
              <a:rPr lang="en-US" sz="2800" b="0" i="0" dirty="0">
                <a:solidFill>
                  <a:srgbClr val="000000"/>
                </a:solidFill>
                <a:effectLst/>
                <a:latin typeface="Times New Roman" panose="02020603050405020304" pitchFamily="18" charset="0"/>
                <a:cs typeface="Times New Roman" panose="02020603050405020304" pitchFamily="18" charset="0"/>
              </a:rPr>
              <a:t>The input that this transducer has to accept is of one of the following forms:</a:t>
            </a:r>
          </a:p>
          <a:p>
            <a:pPr algn="just"/>
            <a:endParaRPr lang="en-US" sz="2800" b="0" i="0" dirty="0">
              <a:solidFill>
                <a:srgbClr val="000000"/>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2800" b="0" i="0" dirty="0">
                <a:solidFill>
                  <a:srgbClr val="000000"/>
                </a:solidFill>
                <a:effectLst/>
                <a:latin typeface="Times New Roman" panose="02020603050405020304" pitchFamily="18" charset="0"/>
                <a:cs typeface="Times New Roman" panose="02020603050405020304" pitchFamily="18" charset="0"/>
              </a:rPr>
              <a:t>regular noun stem, e.g. </a:t>
            </a:r>
            <a:r>
              <a:rPr lang="en-US" sz="2800" b="0" i="1" dirty="0">
                <a:solidFill>
                  <a:srgbClr val="000000"/>
                </a:solidFill>
                <a:effectLst/>
                <a:latin typeface="Times New Roman" panose="02020603050405020304" pitchFamily="18" charset="0"/>
                <a:cs typeface="Times New Roman" panose="02020603050405020304" pitchFamily="18" charset="0"/>
              </a:rPr>
              <a:t>cat</a:t>
            </a:r>
            <a:endParaRPr lang="en-US" sz="2800" b="0" i="0" dirty="0">
              <a:solidFill>
                <a:srgbClr val="000000"/>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2800" b="0" i="0" dirty="0">
                <a:solidFill>
                  <a:srgbClr val="000000"/>
                </a:solidFill>
                <a:effectLst/>
                <a:latin typeface="Times New Roman" panose="02020603050405020304" pitchFamily="18" charset="0"/>
                <a:cs typeface="Times New Roman" panose="02020603050405020304" pitchFamily="18" charset="0"/>
              </a:rPr>
              <a:t>regular noun stem + s, e.g. </a:t>
            </a:r>
            <a:r>
              <a:rPr lang="en-US" sz="2800" b="0" i="1" dirty="0">
                <a:solidFill>
                  <a:srgbClr val="000000"/>
                </a:solidFill>
                <a:effectLst/>
                <a:latin typeface="Times New Roman" panose="02020603050405020304" pitchFamily="18" charset="0"/>
                <a:cs typeface="Times New Roman" panose="02020603050405020304" pitchFamily="18" charset="0"/>
              </a:rPr>
              <a:t>cat + s</a:t>
            </a:r>
            <a:endParaRPr lang="en-US" sz="2800" b="0" i="0" dirty="0">
              <a:solidFill>
                <a:srgbClr val="000000"/>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2800" b="0" i="0" dirty="0">
                <a:solidFill>
                  <a:srgbClr val="000000"/>
                </a:solidFill>
                <a:effectLst/>
                <a:latin typeface="Times New Roman" panose="02020603050405020304" pitchFamily="18" charset="0"/>
                <a:cs typeface="Times New Roman" panose="02020603050405020304" pitchFamily="18" charset="0"/>
              </a:rPr>
              <a:t>singular irregular noun stem, e.g. </a:t>
            </a:r>
            <a:r>
              <a:rPr lang="en-US" sz="2800" b="0" i="1" dirty="0">
                <a:solidFill>
                  <a:srgbClr val="000000"/>
                </a:solidFill>
                <a:effectLst/>
                <a:latin typeface="Times New Roman" panose="02020603050405020304" pitchFamily="18" charset="0"/>
                <a:cs typeface="Times New Roman" panose="02020603050405020304" pitchFamily="18" charset="0"/>
              </a:rPr>
              <a:t>mouse</a:t>
            </a:r>
            <a:endParaRPr lang="en-US" sz="2800" b="0" i="0" dirty="0">
              <a:solidFill>
                <a:srgbClr val="000000"/>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2800" b="0" i="0" dirty="0">
                <a:solidFill>
                  <a:srgbClr val="000000"/>
                </a:solidFill>
                <a:effectLst/>
                <a:latin typeface="Times New Roman" panose="02020603050405020304" pitchFamily="18" charset="0"/>
                <a:cs typeface="Times New Roman" panose="02020603050405020304" pitchFamily="18" charset="0"/>
              </a:rPr>
              <a:t>plural irregular noun stem, e.g. </a:t>
            </a:r>
            <a:r>
              <a:rPr lang="en-US" sz="2800" b="0" i="1" dirty="0">
                <a:solidFill>
                  <a:srgbClr val="000000"/>
                </a:solidFill>
                <a:effectLst/>
                <a:latin typeface="Times New Roman" panose="02020603050405020304" pitchFamily="18" charset="0"/>
                <a:cs typeface="Times New Roman" panose="02020603050405020304" pitchFamily="18" charset="0"/>
              </a:rPr>
              <a:t>mice</a:t>
            </a:r>
            <a:endParaRPr lang="en-US" sz="2800" b="0" i="0" dirty="0">
              <a:solidFill>
                <a:srgbClr val="000000"/>
              </a:solidFill>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279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132859"/>
          </a:xfrm>
          <a:solidFill>
            <a:schemeClr val="accent1">
              <a:lumMod val="40000"/>
              <a:lumOff val="60000"/>
            </a:schemeClr>
          </a:solidFill>
        </p:spPr>
        <p:txBody>
          <a:bodyPr>
            <a:normAutofit/>
          </a:bodyPr>
          <a:lstStyle/>
          <a:p>
            <a:pPr algn="just"/>
            <a:r>
              <a:rPr lang="en-US" sz="2800" b="1" i="0" dirty="0">
                <a:solidFill>
                  <a:srgbClr val="881155"/>
                </a:solidFill>
                <a:effectLst/>
                <a:latin typeface="Times New Roman" panose="02020603050405020304" pitchFamily="18" charset="0"/>
                <a:cs typeface="Times New Roman" panose="02020603050405020304" pitchFamily="18" charset="0"/>
              </a:rPr>
              <a:t>Surface to the Intermediate Form</a:t>
            </a:r>
          </a:p>
        </p:txBody>
      </p:sp>
      <p:sp>
        <p:nvSpPr>
          <p:cNvPr id="5" name="TextBox 4">
            <a:extLst>
              <a:ext uri="{FF2B5EF4-FFF2-40B4-BE49-F238E27FC236}">
                <a16:creationId xmlns:a16="http://schemas.microsoft.com/office/drawing/2014/main" id="{80929C3D-E310-5CAB-1973-E0BA494BFDF6}"/>
              </a:ext>
            </a:extLst>
          </p:cNvPr>
          <p:cNvSpPr txBox="1"/>
          <p:nvPr/>
        </p:nvSpPr>
        <p:spPr>
          <a:xfrm>
            <a:off x="95250" y="1297007"/>
            <a:ext cx="11991974" cy="3970318"/>
          </a:xfrm>
          <a:prstGeom prst="rect">
            <a:avLst/>
          </a:prstGeom>
          <a:noFill/>
        </p:spPr>
        <p:txBody>
          <a:bodyPr wrap="square">
            <a:spAutoFit/>
          </a:bodyPr>
          <a:lstStyle/>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In the first case, the transducer has to map all symbols of the stem to themselves and then output </a:t>
            </a:r>
            <a:r>
              <a:rPr lang="en-US" sz="2800" b="0" i="1" dirty="0">
                <a:solidFill>
                  <a:srgbClr val="000000"/>
                </a:solidFill>
                <a:effectLst/>
                <a:latin typeface="Times New Roman" panose="02020603050405020304" pitchFamily="18" charset="0"/>
                <a:cs typeface="Times New Roman" panose="02020603050405020304" pitchFamily="18" charset="0"/>
              </a:rPr>
              <a:t>N</a:t>
            </a:r>
            <a:r>
              <a:rPr lang="en-US" sz="2800" b="0" i="0" dirty="0">
                <a:solidFill>
                  <a:srgbClr val="000000"/>
                </a:solidFill>
                <a:effectLst/>
                <a:latin typeface="Times New Roman" panose="02020603050405020304" pitchFamily="18" charset="0"/>
                <a:cs typeface="Times New Roman" panose="02020603050405020304" pitchFamily="18" charset="0"/>
              </a:rPr>
              <a:t> and </a:t>
            </a:r>
            <a:r>
              <a:rPr lang="en-US" sz="2800" b="0" i="1" dirty="0">
                <a:solidFill>
                  <a:srgbClr val="000000"/>
                </a:solidFill>
                <a:effectLst/>
                <a:latin typeface="Times New Roman" panose="02020603050405020304" pitchFamily="18" charset="0"/>
                <a:cs typeface="Times New Roman" panose="02020603050405020304" pitchFamily="18" charset="0"/>
              </a:rPr>
              <a:t>SG</a:t>
            </a:r>
            <a:r>
              <a:rPr lang="en-US" sz="2800" b="0" i="0" dirty="0">
                <a:solidFill>
                  <a:srgbClr val="000000"/>
                </a:solidFill>
                <a:effectLst/>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In the second case, it maps all symbols of the stem to themselves, but then outputs </a:t>
            </a:r>
            <a:r>
              <a:rPr lang="en-US" sz="2800" b="0" i="1" dirty="0">
                <a:solidFill>
                  <a:srgbClr val="000000"/>
                </a:solidFill>
                <a:effectLst/>
                <a:latin typeface="Times New Roman" panose="02020603050405020304" pitchFamily="18" charset="0"/>
                <a:cs typeface="Times New Roman" panose="02020603050405020304" pitchFamily="18" charset="0"/>
              </a:rPr>
              <a:t>N</a:t>
            </a:r>
            <a:r>
              <a:rPr lang="en-US" sz="2800" b="0" i="0" dirty="0">
                <a:solidFill>
                  <a:srgbClr val="000000"/>
                </a:solidFill>
                <a:effectLst/>
                <a:latin typeface="Times New Roman" panose="02020603050405020304" pitchFamily="18" charset="0"/>
                <a:cs typeface="Times New Roman" panose="02020603050405020304" pitchFamily="18" charset="0"/>
              </a:rPr>
              <a:t> and replaces </a:t>
            </a:r>
            <a:r>
              <a:rPr lang="en-US" sz="2800" b="0" i="1" dirty="0">
                <a:solidFill>
                  <a:srgbClr val="000000"/>
                </a:solidFill>
                <a:effectLst/>
                <a:latin typeface="Times New Roman" panose="02020603050405020304" pitchFamily="18" charset="0"/>
                <a:cs typeface="Times New Roman" panose="02020603050405020304" pitchFamily="18" charset="0"/>
              </a:rPr>
              <a:t>PL</a:t>
            </a:r>
            <a:r>
              <a:rPr lang="en-US" sz="2800" b="0" i="0" dirty="0">
                <a:solidFill>
                  <a:srgbClr val="000000"/>
                </a:solidFill>
                <a:effectLst/>
                <a:latin typeface="Times New Roman" panose="02020603050405020304" pitchFamily="18" charset="0"/>
                <a:cs typeface="Times New Roman" panose="02020603050405020304" pitchFamily="18" charset="0"/>
              </a:rPr>
              <a:t> with </a:t>
            </a:r>
            <a:r>
              <a:rPr lang="en-US" sz="2800" b="0" i="1" dirty="0">
                <a:solidFill>
                  <a:srgbClr val="000000"/>
                </a:solidFill>
                <a:effectLst/>
                <a:latin typeface="Times New Roman" panose="02020603050405020304" pitchFamily="18" charset="0"/>
                <a:cs typeface="Times New Roman" panose="02020603050405020304" pitchFamily="18" charset="0"/>
              </a:rPr>
              <a:t>s</a:t>
            </a:r>
            <a:r>
              <a:rPr lang="en-US" sz="2800" b="0" i="0" dirty="0">
                <a:solidFill>
                  <a:srgbClr val="000000"/>
                </a:solidFill>
                <a:effectLst/>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In the third case, it does the same as in the first case. </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Finally, in the fourth case, the transducer should map the irregular plural noun stem to the corresponding singular stem (e.g. </a:t>
            </a:r>
            <a:r>
              <a:rPr lang="en-US" sz="2800" b="0" i="1" dirty="0">
                <a:solidFill>
                  <a:srgbClr val="000000"/>
                </a:solidFill>
                <a:effectLst/>
                <a:latin typeface="Times New Roman" panose="02020603050405020304" pitchFamily="18" charset="0"/>
                <a:cs typeface="Times New Roman" panose="02020603050405020304" pitchFamily="18" charset="0"/>
              </a:rPr>
              <a:t>mice</a:t>
            </a:r>
            <a:r>
              <a:rPr lang="en-US" sz="2800" b="0" i="0" dirty="0">
                <a:solidFill>
                  <a:srgbClr val="000000"/>
                </a:solidFill>
                <a:effectLst/>
                <a:latin typeface="Times New Roman" panose="02020603050405020304" pitchFamily="18" charset="0"/>
                <a:cs typeface="Times New Roman" panose="02020603050405020304" pitchFamily="18" charset="0"/>
              </a:rPr>
              <a:t> to </a:t>
            </a:r>
            <a:r>
              <a:rPr lang="en-US" sz="2800" b="0" i="1" dirty="0">
                <a:solidFill>
                  <a:srgbClr val="000000"/>
                </a:solidFill>
                <a:effectLst/>
                <a:latin typeface="Times New Roman" panose="02020603050405020304" pitchFamily="18" charset="0"/>
                <a:cs typeface="Times New Roman" panose="02020603050405020304" pitchFamily="18" charset="0"/>
              </a:rPr>
              <a:t>mouse</a:t>
            </a:r>
            <a:r>
              <a:rPr lang="en-US" sz="2800" b="0" i="0" dirty="0">
                <a:solidFill>
                  <a:srgbClr val="000000"/>
                </a:solidFill>
                <a:effectLst/>
                <a:latin typeface="Times New Roman" panose="02020603050405020304" pitchFamily="18" charset="0"/>
                <a:cs typeface="Times New Roman" panose="02020603050405020304" pitchFamily="18" charset="0"/>
              </a:rPr>
              <a:t>) and then it should add </a:t>
            </a:r>
            <a:r>
              <a:rPr lang="en-US" sz="2800" b="0" i="1" dirty="0">
                <a:solidFill>
                  <a:srgbClr val="000000"/>
                </a:solidFill>
                <a:effectLst/>
                <a:latin typeface="Times New Roman" panose="02020603050405020304" pitchFamily="18" charset="0"/>
                <a:cs typeface="Times New Roman" panose="02020603050405020304" pitchFamily="18" charset="0"/>
              </a:rPr>
              <a:t>N</a:t>
            </a:r>
            <a:r>
              <a:rPr lang="en-US" sz="2800" b="0" i="0" dirty="0">
                <a:solidFill>
                  <a:srgbClr val="000000"/>
                </a:solidFill>
                <a:effectLst/>
                <a:latin typeface="Times New Roman" panose="02020603050405020304" pitchFamily="18" charset="0"/>
                <a:cs typeface="Times New Roman" panose="02020603050405020304" pitchFamily="18" charset="0"/>
              </a:rPr>
              <a:t> and </a:t>
            </a:r>
            <a:r>
              <a:rPr lang="en-US" sz="2800" b="0" i="1" dirty="0">
                <a:solidFill>
                  <a:srgbClr val="000000"/>
                </a:solidFill>
                <a:effectLst/>
                <a:latin typeface="Times New Roman" panose="02020603050405020304" pitchFamily="18" charset="0"/>
                <a:cs typeface="Times New Roman" panose="02020603050405020304" pitchFamily="18" charset="0"/>
              </a:rPr>
              <a:t>PL</a:t>
            </a:r>
            <a:r>
              <a:rPr lang="en-US" sz="2800" b="0" i="0" dirty="0">
                <a:solidFill>
                  <a:srgbClr val="000000"/>
                </a:solidFill>
                <a:effectLst/>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So, the general structure of this transducer looks like this:</a:t>
            </a:r>
            <a:endParaRPr lang="en-US"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7509896-4172-7F2C-8AF8-AF93EA3B8A79}"/>
              </a:ext>
            </a:extLst>
          </p:cNvPr>
          <p:cNvPicPr>
            <a:picLocks noChangeAspect="1"/>
          </p:cNvPicPr>
          <p:nvPr/>
        </p:nvPicPr>
        <p:blipFill>
          <a:blip r:embed="rId2"/>
          <a:stretch>
            <a:fillRect/>
          </a:stretch>
        </p:blipFill>
        <p:spPr>
          <a:xfrm>
            <a:off x="3024341" y="5267325"/>
            <a:ext cx="5848350" cy="1590675"/>
          </a:xfrm>
          <a:prstGeom prst="rect">
            <a:avLst/>
          </a:prstGeom>
        </p:spPr>
      </p:pic>
    </p:spTree>
    <p:extLst>
      <p:ext uri="{BB962C8B-B14F-4D97-AF65-F5344CB8AC3E}">
        <p14:creationId xmlns:p14="http://schemas.microsoft.com/office/powerpoint/2010/main" val="216823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4000" b="1" i="0" dirty="0">
                <a:solidFill>
                  <a:srgbClr val="292929"/>
                </a:solidFill>
                <a:effectLst/>
                <a:latin typeface="Times New Roman" panose="02020603050405020304" pitchFamily="18" charset="0"/>
                <a:cs typeface="Times New Roman" panose="02020603050405020304" pitchFamily="18" charset="0"/>
              </a:rPr>
              <a:t>Inflectional Morphology</a:t>
            </a:r>
          </a:p>
        </p:txBody>
      </p:sp>
      <p:sp>
        <p:nvSpPr>
          <p:cNvPr id="3" name="Content Placeholder 2">
            <a:extLst>
              <a:ext uri="{FF2B5EF4-FFF2-40B4-BE49-F238E27FC236}">
                <a16:creationId xmlns:a16="http://schemas.microsoft.com/office/drawing/2014/main" id="{803FACD9-AEBB-E5C6-D242-DC252963A309}"/>
              </a:ext>
            </a:extLst>
          </p:cNvPr>
          <p:cNvSpPr>
            <a:spLocks noGrp="1"/>
          </p:cNvSpPr>
          <p:nvPr>
            <p:ph idx="1"/>
          </p:nvPr>
        </p:nvSpPr>
        <p:spPr>
          <a:xfrm>
            <a:off x="95250" y="1520824"/>
            <a:ext cx="11991975" cy="5108575"/>
          </a:xfrm>
          <a:solidFill>
            <a:schemeClr val="accent4"/>
          </a:solidFill>
        </p:spPr>
        <p:txBody>
          <a:bodyPr>
            <a:normAutofit/>
          </a:bodyPr>
          <a:lstStyle/>
          <a:p>
            <a:pPr algn="just"/>
            <a:r>
              <a:rPr lang="en-US" dirty="0">
                <a:latin typeface="Times New Roman" panose="02020603050405020304" pitchFamily="18" charset="0"/>
                <a:cs typeface="Times New Roman" panose="02020603050405020304" pitchFamily="18" charset="0"/>
              </a:rPr>
              <a:t>Represents modification of a word to express different grammatical categories.</a:t>
            </a:r>
          </a:p>
          <a:p>
            <a:pPr algn="just"/>
            <a:r>
              <a:rPr lang="en-US" dirty="0">
                <a:latin typeface="Times New Roman" panose="02020603050405020304" pitchFamily="18" charset="0"/>
                <a:cs typeface="Times New Roman" panose="02020603050405020304" pitchFamily="18" charset="0"/>
              </a:rPr>
              <a:t>Inflectional morphology is the study of processes, including affixation and vowel change, that distinguish word forms in certain grammatical categories.</a:t>
            </a:r>
          </a:p>
          <a:p>
            <a:pPr algn="just"/>
            <a:r>
              <a:rPr lang="en-US" dirty="0">
                <a:latin typeface="Times New Roman" panose="02020603050405020304" pitchFamily="18" charset="0"/>
                <a:cs typeface="Times New Roman" panose="02020603050405020304" pitchFamily="18" charset="0"/>
              </a:rPr>
              <a:t>Inflectional morphology consists of at least five categories, provided in the following excerpt from Language Typology and Syntactic Description: Grammatical Categories and the Lexicon. </a:t>
            </a:r>
          </a:p>
          <a:p>
            <a:pPr marL="0" indent="0" algn="just">
              <a:buNone/>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As the text will explain, derivational morphology cannot be so easily categorized because derivation isn’t as predictable as inflection. Examples- cats, men etc.</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50E3563-4165-1CAC-AE11-EFEEFE0BEEEC}"/>
              </a:ext>
            </a:extLst>
          </p:cNvPr>
          <p:cNvPicPr>
            <a:picLocks noChangeAspect="1"/>
          </p:cNvPicPr>
          <p:nvPr/>
        </p:nvPicPr>
        <p:blipFill>
          <a:blip r:embed="rId2"/>
          <a:stretch>
            <a:fillRect/>
          </a:stretch>
        </p:blipFill>
        <p:spPr>
          <a:xfrm>
            <a:off x="2300287" y="4171950"/>
            <a:ext cx="7915275" cy="1447800"/>
          </a:xfrm>
          <a:prstGeom prst="rect">
            <a:avLst/>
          </a:prstGeom>
        </p:spPr>
      </p:pic>
    </p:spTree>
    <p:extLst>
      <p:ext uri="{BB962C8B-B14F-4D97-AF65-F5344CB8AC3E}">
        <p14:creationId xmlns:p14="http://schemas.microsoft.com/office/powerpoint/2010/main" val="33518875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132859"/>
          </a:xfrm>
          <a:solidFill>
            <a:schemeClr val="accent1">
              <a:lumMod val="40000"/>
              <a:lumOff val="60000"/>
            </a:schemeClr>
          </a:solidFill>
        </p:spPr>
        <p:txBody>
          <a:bodyPr>
            <a:normAutofit/>
          </a:bodyPr>
          <a:lstStyle/>
          <a:p>
            <a:pPr algn="just"/>
            <a:r>
              <a:rPr lang="en-US" sz="2800" b="1" i="0" dirty="0">
                <a:solidFill>
                  <a:srgbClr val="881155"/>
                </a:solidFill>
                <a:effectLst/>
                <a:latin typeface="Times New Roman" panose="02020603050405020304" pitchFamily="18" charset="0"/>
                <a:cs typeface="Times New Roman" panose="02020603050405020304" pitchFamily="18" charset="0"/>
              </a:rPr>
              <a:t>Surface to the Intermediate Form</a:t>
            </a:r>
          </a:p>
        </p:txBody>
      </p:sp>
      <p:sp>
        <p:nvSpPr>
          <p:cNvPr id="5" name="TextBox 4">
            <a:extLst>
              <a:ext uri="{FF2B5EF4-FFF2-40B4-BE49-F238E27FC236}">
                <a16:creationId xmlns:a16="http://schemas.microsoft.com/office/drawing/2014/main" id="{80929C3D-E310-5CAB-1973-E0BA494BFDF6}"/>
              </a:ext>
            </a:extLst>
          </p:cNvPr>
          <p:cNvSpPr txBox="1"/>
          <p:nvPr/>
        </p:nvSpPr>
        <p:spPr>
          <a:xfrm>
            <a:off x="95250" y="1297007"/>
            <a:ext cx="11991974" cy="2246769"/>
          </a:xfrm>
          <a:prstGeom prst="rect">
            <a:avLst/>
          </a:prstGeom>
          <a:noFill/>
        </p:spPr>
        <p:txBody>
          <a:bodyPr wrap="square">
            <a:spAutoFit/>
          </a:bodyPr>
          <a:lstStyle/>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What still needs to be specified is how exactly the parts between state 1 and states 2,3, and 4 respectively look like. </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Here, we need to recognize noun stems and decide whether they are regular or not. We do this be encoding a lexicon in the following way. </a:t>
            </a:r>
          </a:p>
          <a:p>
            <a:pPr marL="457200" indent="-457200" algn="just">
              <a:buFont typeface="Wingdings" panose="05000000000000000000" pitchFamily="2" charset="2"/>
              <a:buChar char="§"/>
            </a:pPr>
            <a:r>
              <a:rPr lang="en-US" sz="2800" b="0" i="0" dirty="0">
                <a:solidFill>
                  <a:srgbClr val="000000"/>
                </a:solidFill>
                <a:effectLst/>
                <a:latin typeface="Times New Roman" panose="02020603050405020304" pitchFamily="18" charset="0"/>
                <a:cs typeface="Times New Roman" panose="02020603050405020304" pitchFamily="18" charset="0"/>
              </a:rPr>
              <a:t>The transducer part that recognizes </a:t>
            </a:r>
            <a:r>
              <a:rPr lang="en-US" sz="2800" b="0" i="1" dirty="0">
                <a:solidFill>
                  <a:srgbClr val="000000"/>
                </a:solidFill>
                <a:effectLst/>
                <a:latin typeface="Times New Roman" panose="02020603050405020304" pitchFamily="18" charset="0"/>
                <a:cs typeface="Times New Roman" panose="02020603050405020304" pitchFamily="18" charset="0"/>
              </a:rPr>
              <a:t>cat</a:t>
            </a:r>
            <a:r>
              <a:rPr lang="en-US" sz="2800" b="0" i="0" dirty="0">
                <a:solidFill>
                  <a:srgbClr val="000000"/>
                </a:solidFill>
                <a:effectLst/>
                <a:latin typeface="Times New Roman" panose="02020603050405020304" pitchFamily="18" charset="0"/>
                <a:cs typeface="Times New Roman" panose="02020603050405020304" pitchFamily="18" charset="0"/>
              </a:rPr>
              <a:t>, for instance, looks like this:</a:t>
            </a:r>
            <a:endParaRPr lang="en-US"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7FE38C8-DBC4-9C30-9E67-872C0249BDB8}"/>
              </a:ext>
            </a:extLst>
          </p:cNvPr>
          <p:cNvPicPr>
            <a:picLocks noChangeAspect="1"/>
          </p:cNvPicPr>
          <p:nvPr/>
        </p:nvPicPr>
        <p:blipFill>
          <a:blip r:embed="rId2"/>
          <a:stretch>
            <a:fillRect/>
          </a:stretch>
        </p:blipFill>
        <p:spPr>
          <a:xfrm>
            <a:off x="333374" y="3774972"/>
            <a:ext cx="11515725" cy="1333500"/>
          </a:xfrm>
          <a:prstGeom prst="rect">
            <a:avLst/>
          </a:prstGeom>
        </p:spPr>
      </p:pic>
      <p:sp>
        <p:nvSpPr>
          <p:cNvPr id="8" name="TextBox 7">
            <a:extLst>
              <a:ext uri="{FF2B5EF4-FFF2-40B4-BE49-F238E27FC236}">
                <a16:creationId xmlns:a16="http://schemas.microsoft.com/office/drawing/2014/main" id="{78FE2FEB-98F6-FE5E-EAC6-EF0D3DE4C4BA}"/>
              </a:ext>
            </a:extLst>
          </p:cNvPr>
          <p:cNvSpPr txBox="1"/>
          <p:nvPr/>
        </p:nvSpPr>
        <p:spPr>
          <a:xfrm>
            <a:off x="200027" y="5196759"/>
            <a:ext cx="11991973" cy="1661993"/>
          </a:xfrm>
          <a:prstGeom prst="rect">
            <a:avLst/>
          </a:prstGeom>
          <a:noFill/>
        </p:spPr>
        <p:txBody>
          <a:bodyPr wrap="square">
            <a:spAutoFit/>
          </a:bodyPr>
          <a:lstStyle/>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Plugging these (partial) transducers into the transducer given above we get a transducer that checks that input has the right form and adds category and numerus information.</a:t>
            </a:r>
          </a:p>
          <a:p>
            <a:endParaRPr lang="en-US" dirty="0"/>
          </a:p>
        </p:txBody>
      </p:sp>
    </p:spTree>
    <p:extLst>
      <p:ext uri="{BB962C8B-B14F-4D97-AF65-F5344CB8AC3E}">
        <p14:creationId xmlns:p14="http://schemas.microsoft.com/office/powerpoint/2010/main" val="1285318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132859"/>
          </a:xfrm>
          <a:solidFill>
            <a:schemeClr val="accent1">
              <a:lumMod val="40000"/>
              <a:lumOff val="60000"/>
            </a:schemeClr>
          </a:solidFill>
        </p:spPr>
        <p:txBody>
          <a:bodyPr>
            <a:normAutofit/>
          </a:bodyPr>
          <a:lstStyle/>
          <a:p>
            <a:pPr algn="just"/>
            <a:r>
              <a:rPr lang="en-US" sz="2800" b="1" i="0" dirty="0">
                <a:solidFill>
                  <a:srgbClr val="881155"/>
                </a:solidFill>
                <a:effectLst/>
                <a:latin typeface="Times New Roman" panose="02020603050405020304" pitchFamily="18" charset="0"/>
                <a:cs typeface="Times New Roman" panose="02020603050405020304" pitchFamily="18" charset="0"/>
              </a:rPr>
              <a:t>State Switching in parsing  </a:t>
            </a:r>
          </a:p>
        </p:txBody>
      </p:sp>
      <p:pic>
        <p:nvPicPr>
          <p:cNvPr id="4" name="Picture 3">
            <a:extLst>
              <a:ext uri="{FF2B5EF4-FFF2-40B4-BE49-F238E27FC236}">
                <a16:creationId xmlns:a16="http://schemas.microsoft.com/office/drawing/2014/main" id="{B7CA2AF5-AF97-CE09-2717-F186A4B01841}"/>
              </a:ext>
            </a:extLst>
          </p:cNvPr>
          <p:cNvPicPr>
            <a:picLocks noChangeAspect="1"/>
          </p:cNvPicPr>
          <p:nvPr/>
        </p:nvPicPr>
        <p:blipFill>
          <a:blip r:embed="rId2"/>
          <a:stretch>
            <a:fillRect/>
          </a:stretch>
        </p:blipFill>
        <p:spPr>
          <a:xfrm>
            <a:off x="857646" y="2230881"/>
            <a:ext cx="9775768" cy="2743200"/>
          </a:xfrm>
          <a:prstGeom prst="rect">
            <a:avLst/>
          </a:prstGeom>
        </p:spPr>
      </p:pic>
      <p:sp>
        <p:nvSpPr>
          <p:cNvPr id="9" name="TextBox 8">
            <a:extLst>
              <a:ext uri="{FF2B5EF4-FFF2-40B4-BE49-F238E27FC236}">
                <a16:creationId xmlns:a16="http://schemas.microsoft.com/office/drawing/2014/main" id="{4C3B3B6A-5772-D5F5-FEE7-0D9F186B06B9}"/>
              </a:ext>
            </a:extLst>
          </p:cNvPr>
          <p:cNvSpPr txBox="1"/>
          <p:nvPr/>
        </p:nvSpPr>
        <p:spPr>
          <a:xfrm>
            <a:off x="95250" y="6360437"/>
            <a:ext cx="10267338" cy="430887"/>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Source: https://cs.union.edu/~striegnk/courses/nlp-with-prolog/html/node19.html</a:t>
            </a:r>
          </a:p>
        </p:txBody>
      </p:sp>
    </p:spTree>
    <p:extLst>
      <p:ext uri="{BB962C8B-B14F-4D97-AF65-F5344CB8AC3E}">
        <p14:creationId xmlns:p14="http://schemas.microsoft.com/office/powerpoint/2010/main" val="509130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132859"/>
          </a:xfrm>
          <a:solidFill>
            <a:schemeClr val="accent1">
              <a:lumMod val="40000"/>
              <a:lumOff val="60000"/>
            </a:schemeClr>
          </a:solidFill>
        </p:spPr>
        <p:txBody>
          <a:bodyPr>
            <a:normAutofit/>
          </a:bodyPr>
          <a:lstStyle/>
          <a:p>
            <a:pPr algn="l" fontAlgn="base"/>
            <a:r>
              <a:rPr lang="en-US" sz="2800" b="1" i="0" dirty="0">
                <a:solidFill>
                  <a:srgbClr val="273239"/>
                </a:solidFill>
                <a:effectLst/>
                <a:latin typeface="Times New Roman" panose="02020603050405020304" pitchFamily="18" charset="0"/>
                <a:cs typeface="Times New Roman" panose="02020603050405020304" pitchFamily="18" charset="0"/>
              </a:rPr>
              <a:t>Introduction to Stemming</a:t>
            </a:r>
          </a:p>
        </p:txBody>
      </p:sp>
      <p:sp>
        <p:nvSpPr>
          <p:cNvPr id="5" name="TextBox 4">
            <a:extLst>
              <a:ext uri="{FF2B5EF4-FFF2-40B4-BE49-F238E27FC236}">
                <a16:creationId xmlns:a16="http://schemas.microsoft.com/office/drawing/2014/main" id="{B9F1137F-17BC-B2E2-11E0-9593275AB453}"/>
              </a:ext>
            </a:extLst>
          </p:cNvPr>
          <p:cNvSpPr txBox="1"/>
          <p:nvPr/>
        </p:nvSpPr>
        <p:spPr>
          <a:xfrm>
            <a:off x="104776" y="1199535"/>
            <a:ext cx="11991974" cy="3785652"/>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Stemming is the process of producing morphological variants of a root/base word.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Stemming programs are commonly referred to as stemming algorithms or stemmers.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stemming algorithm reduces the words “chocolates”, “chocolatey”, “</a:t>
            </a:r>
            <a:r>
              <a:rPr lang="en-US" sz="2400" dirty="0" err="1">
                <a:latin typeface="Times New Roman" panose="02020603050405020304" pitchFamily="18" charset="0"/>
                <a:cs typeface="Times New Roman" panose="02020603050405020304" pitchFamily="18" charset="0"/>
              </a:rPr>
              <a:t>choco</a:t>
            </a:r>
            <a:r>
              <a:rPr lang="en-US" sz="2400" dirty="0">
                <a:latin typeface="Times New Roman" panose="02020603050405020304" pitchFamily="18" charset="0"/>
                <a:cs typeface="Times New Roman" panose="02020603050405020304" pitchFamily="18" charset="0"/>
              </a:rPr>
              <a:t>” to the root word, “chocolate” and “retrieval”, “retrieved”, “retrieves” reduce to the stem “retrieve”.</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Stemming is an important part of the pipelining process in Natural language processing.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input to the stemmer is tokenized words. How do we get these tokenized words? Well, tokenization involves breaking down the document into different words. </a:t>
            </a:r>
          </a:p>
        </p:txBody>
      </p:sp>
      <p:pic>
        <p:nvPicPr>
          <p:cNvPr id="7" name="Picture 6">
            <a:extLst>
              <a:ext uri="{FF2B5EF4-FFF2-40B4-BE49-F238E27FC236}">
                <a16:creationId xmlns:a16="http://schemas.microsoft.com/office/drawing/2014/main" id="{2117C280-231F-F34E-3B2D-4C29CD3BD615}"/>
              </a:ext>
            </a:extLst>
          </p:cNvPr>
          <p:cNvPicPr>
            <a:picLocks noChangeAspect="1"/>
          </p:cNvPicPr>
          <p:nvPr/>
        </p:nvPicPr>
        <p:blipFill>
          <a:blip r:embed="rId2"/>
          <a:stretch>
            <a:fillRect/>
          </a:stretch>
        </p:blipFill>
        <p:spPr>
          <a:xfrm>
            <a:off x="1966145" y="4962525"/>
            <a:ext cx="7905750" cy="1895475"/>
          </a:xfrm>
          <a:prstGeom prst="rect">
            <a:avLst/>
          </a:prstGeom>
        </p:spPr>
      </p:pic>
    </p:spTree>
    <p:extLst>
      <p:ext uri="{BB962C8B-B14F-4D97-AF65-F5344CB8AC3E}">
        <p14:creationId xmlns:p14="http://schemas.microsoft.com/office/powerpoint/2010/main" val="1837870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132859"/>
          </a:xfrm>
          <a:solidFill>
            <a:schemeClr val="accent1">
              <a:lumMod val="40000"/>
              <a:lumOff val="60000"/>
            </a:schemeClr>
          </a:solidFill>
        </p:spPr>
        <p:txBody>
          <a:bodyPr>
            <a:normAutofit/>
          </a:bodyPr>
          <a:lstStyle/>
          <a:p>
            <a:pPr algn="l" fontAlgn="base"/>
            <a:r>
              <a:rPr lang="en-US" sz="2800" b="1" i="0" dirty="0">
                <a:solidFill>
                  <a:srgbClr val="273239"/>
                </a:solidFill>
                <a:effectLst/>
                <a:latin typeface="Times New Roman" panose="02020603050405020304" pitchFamily="18" charset="0"/>
                <a:cs typeface="Times New Roman" panose="02020603050405020304" pitchFamily="18" charset="0"/>
              </a:rPr>
              <a:t>Algorithms in Stemming</a:t>
            </a:r>
          </a:p>
        </p:txBody>
      </p:sp>
      <p:sp>
        <p:nvSpPr>
          <p:cNvPr id="5" name="TextBox 4">
            <a:extLst>
              <a:ext uri="{FF2B5EF4-FFF2-40B4-BE49-F238E27FC236}">
                <a16:creationId xmlns:a16="http://schemas.microsoft.com/office/drawing/2014/main" id="{B9F1137F-17BC-B2E2-11E0-9593275AB453}"/>
              </a:ext>
            </a:extLst>
          </p:cNvPr>
          <p:cNvSpPr txBox="1"/>
          <p:nvPr/>
        </p:nvSpPr>
        <p:spPr>
          <a:xfrm>
            <a:off x="104776" y="1199535"/>
            <a:ext cx="11991974" cy="1938992"/>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Porter stemming algorithm (or ‘</a:t>
            </a:r>
            <a:r>
              <a:rPr lang="en-US" sz="2400" b="1" dirty="0">
                <a:latin typeface="Times New Roman" panose="02020603050405020304" pitchFamily="18" charset="0"/>
                <a:cs typeface="Times New Roman" panose="02020603050405020304" pitchFamily="18" charset="0"/>
              </a:rPr>
              <a:t>Porter stemmer</a:t>
            </a:r>
            <a:r>
              <a:rPr lang="en-US" sz="2400" dirty="0">
                <a:latin typeface="Times New Roman" panose="02020603050405020304" pitchFamily="18" charset="0"/>
                <a:cs typeface="Times New Roman" panose="02020603050405020304" pitchFamily="18" charset="0"/>
              </a:rPr>
              <a:t>’) is a process for removing the commoner morphological and </a:t>
            </a:r>
            <a:r>
              <a:rPr lang="en-US" sz="2400" dirty="0" err="1">
                <a:latin typeface="Times New Roman" panose="02020603050405020304" pitchFamily="18" charset="0"/>
                <a:cs typeface="Times New Roman" panose="02020603050405020304" pitchFamily="18" charset="0"/>
              </a:rPr>
              <a:t>inflexional</a:t>
            </a:r>
            <a:r>
              <a:rPr lang="en-US" sz="2400" dirty="0">
                <a:latin typeface="Times New Roman" panose="02020603050405020304" pitchFamily="18" charset="0"/>
                <a:cs typeface="Times New Roman" panose="02020603050405020304" pitchFamily="18" charset="0"/>
              </a:rPr>
              <a:t> endings from words in English.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Its main use is as part of a term </a:t>
            </a:r>
            <a:r>
              <a:rPr lang="en-US" sz="2400" dirty="0" err="1">
                <a:latin typeface="Times New Roman" panose="02020603050405020304" pitchFamily="18" charset="0"/>
                <a:cs typeface="Times New Roman" panose="02020603050405020304" pitchFamily="18" charset="0"/>
              </a:rPr>
              <a:t>normalisation</a:t>
            </a:r>
            <a:r>
              <a:rPr lang="en-US" sz="2400" dirty="0">
                <a:latin typeface="Times New Roman" panose="02020603050405020304" pitchFamily="18" charset="0"/>
                <a:cs typeface="Times New Roman" panose="02020603050405020304" pitchFamily="18" charset="0"/>
              </a:rPr>
              <a:t> process that is usually done when setting up Information Retrieval systems. For example:</a:t>
            </a:r>
          </a:p>
        </p:txBody>
      </p:sp>
      <p:pic>
        <p:nvPicPr>
          <p:cNvPr id="4" name="Picture 3">
            <a:extLst>
              <a:ext uri="{FF2B5EF4-FFF2-40B4-BE49-F238E27FC236}">
                <a16:creationId xmlns:a16="http://schemas.microsoft.com/office/drawing/2014/main" id="{F85BE56E-3C8B-E1F8-B603-09204727A56D}"/>
              </a:ext>
            </a:extLst>
          </p:cNvPr>
          <p:cNvPicPr>
            <a:picLocks noChangeAspect="1"/>
          </p:cNvPicPr>
          <p:nvPr/>
        </p:nvPicPr>
        <p:blipFill>
          <a:blip r:embed="rId2"/>
          <a:stretch>
            <a:fillRect/>
          </a:stretch>
        </p:blipFill>
        <p:spPr>
          <a:xfrm>
            <a:off x="4880333" y="3866074"/>
            <a:ext cx="1743075" cy="1190625"/>
          </a:xfrm>
          <a:prstGeom prst="rect">
            <a:avLst/>
          </a:prstGeom>
        </p:spPr>
      </p:pic>
    </p:spTree>
    <p:extLst>
      <p:ext uri="{BB962C8B-B14F-4D97-AF65-F5344CB8AC3E}">
        <p14:creationId xmlns:p14="http://schemas.microsoft.com/office/powerpoint/2010/main" val="1106876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132859"/>
          </a:xfrm>
          <a:solidFill>
            <a:schemeClr val="accent1">
              <a:lumMod val="40000"/>
              <a:lumOff val="60000"/>
            </a:schemeClr>
          </a:solidFill>
        </p:spPr>
        <p:txBody>
          <a:bodyPr>
            <a:normAutofit/>
          </a:bodyPr>
          <a:lstStyle/>
          <a:p>
            <a:pPr algn="l" fontAlgn="base"/>
            <a:r>
              <a:rPr lang="en-US" sz="2800" b="1" dirty="0">
                <a:solidFill>
                  <a:srgbClr val="273239"/>
                </a:solidFill>
                <a:latin typeface="Times New Roman" panose="02020603050405020304" pitchFamily="18" charset="0"/>
                <a:cs typeface="Times New Roman" panose="02020603050405020304" pitchFamily="18" charset="0"/>
              </a:rPr>
              <a:t>Porter</a:t>
            </a:r>
            <a:r>
              <a:rPr lang="en-US" sz="2800" b="1" i="0" dirty="0">
                <a:solidFill>
                  <a:srgbClr val="273239"/>
                </a:solidFill>
                <a:effectLst/>
                <a:latin typeface="Times New Roman" panose="02020603050405020304" pitchFamily="18" charset="0"/>
                <a:cs typeface="Times New Roman" panose="02020603050405020304" pitchFamily="18" charset="0"/>
              </a:rPr>
              <a:t> Algorithm</a:t>
            </a:r>
          </a:p>
        </p:txBody>
      </p:sp>
      <p:sp>
        <p:nvSpPr>
          <p:cNvPr id="5" name="TextBox 4">
            <a:extLst>
              <a:ext uri="{FF2B5EF4-FFF2-40B4-BE49-F238E27FC236}">
                <a16:creationId xmlns:a16="http://schemas.microsoft.com/office/drawing/2014/main" id="{B9F1137F-17BC-B2E2-11E0-9593275AB453}"/>
              </a:ext>
            </a:extLst>
          </p:cNvPr>
          <p:cNvSpPr txBox="1"/>
          <p:nvPr/>
        </p:nvSpPr>
        <p:spPr>
          <a:xfrm>
            <a:off x="104776" y="1199535"/>
            <a:ext cx="11991974" cy="1938992"/>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Porter stemming algorithm (or ‘</a:t>
            </a:r>
            <a:r>
              <a:rPr lang="en-US" sz="2400" b="1" dirty="0">
                <a:latin typeface="Times New Roman" panose="02020603050405020304" pitchFamily="18" charset="0"/>
                <a:cs typeface="Times New Roman" panose="02020603050405020304" pitchFamily="18" charset="0"/>
              </a:rPr>
              <a:t>Porter stemmer</a:t>
            </a:r>
            <a:r>
              <a:rPr lang="en-US" sz="2400" dirty="0">
                <a:latin typeface="Times New Roman" panose="02020603050405020304" pitchFamily="18" charset="0"/>
                <a:cs typeface="Times New Roman" panose="02020603050405020304" pitchFamily="18" charset="0"/>
              </a:rPr>
              <a:t>’) is a process for removing the commoner morphological and </a:t>
            </a:r>
            <a:r>
              <a:rPr lang="en-US" sz="2400" dirty="0" err="1">
                <a:latin typeface="Times New Roman" panose="02020603050405020304" pitchFamily="18" charset="0"/>
                <a:cs typeface="Times New Roman" panose="02020603050405020304" pitchFamily="18" charset="0"/>
              </a:rPr>
              <a:t>inflexional</a:t>
            </a:r>
            <a:r>
              <a:rPr lang="en-US" sz="2400" dirty="0">
                <a:latin typeface="Times New Roman" panose="02020603050405020304" pitchFamily="18" charset="0"/>
                <a:cs typeface="Times New Roman" panose="02020603050405020304" pitchFamily="18" charset="0"/>
              </a:rPr>
              <a:t> endings from words in English.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Its main use is as part of a term </a:t>
            </a:r>
            <a:r>
              <a:rPr lang="en-US" sz="2400" dirty="0" err="1">
                <a:latin typeface="Times New Roman" panose="02020603050405020304" pitchFamily="18" charset="0"/>
                <a:cs typeface="Times New Roman" panose="02020603050405020304" pitchFamily="18" charset="0"/>
              </a:rPr>
              <a:t>normalisation</a:t>
            </a:r>
            <a:r>
              <a:rPr lang="en-US" sz="2400" dirty="0">
                <a:latin typeface="Times New Roman" panose="02020603050405020304" pitchFamily="18" charset="0"/>
                <a:cs typeface="Times New Roman" panose="02020603050405020304" pitchFamily="18" charset="0"/>
              </a:rPr>
              <a:t> process that is usually done when setting up Information Retrieval systems. For example:</a:t>
            </a:r>
          </a:p>
        </p:txBody>
      </p:sp>
      <p:pic>
        <p:nvPicPr>
          <p:cNvPr id="4" name="Picture 3">
            <a:extLst>
              <a:ext uri="{FF2B5EF4-FFF2-40B4-BE49-F238E27FC236}">
                <a16:creationId xmlns:a16="http://schemas.microsoft.com/office/drawing/2014/main" id="{F85BE56E-3C8B-E1F8-B603-09204727A56D}"/>
              </a:ext>
            </a:extLst>
          </p:cNvPr>
          <p:cNvPicPr>
            <a:picLocks noChangeAspect="1"/>
          </p:cNvPicPr>
          <p:nvPr/>
        </p:nvPicPr>
        <p:blipFill>
          <a:blip r:embed="rId2"/>
          <a:stretch>
            <a:fillRect/>
          </a:stretch>
        </p:blipFill>
        <p:spPr>
          <a:xfrm>
            <a:off x="4880333" y="3866074"/>
            <a:ext cx="1743075" cy="1190625"/>
          </a:xfrm>
          <a:prstGeom prst="rect">
            <a:avLst/>
          </a:prstGeom>
        </p:spPr>
      </p:pic>
    </p:spTree>
    <p:extLst>
      <p:ext uri="{BB962C8B-B14F-4D97-AF65-F5344CB8AC3E}">
        <p14:creationId xmlns:p14="http://schemas.microsoft.com/office/powerpoint/2010/main" val="3469551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132859"/>
          </a:xfrm>
          <a:solidFill>
            <a:schemeClr val="accent1">
              <a:lumMod val="40000"/>
              <a:lumOff val="60000"/>
            </a:schemeClr>
          </a:solidFill>
        </p:spPr>
        <p:txBody>
          <a:bodyPr>
            <a:normAutofit/>
          </a:bodyPr>
          <a:lstStyle/>
          <a:p>
            <a:pPr algn="l" fontAlgn="base"/>
            <a:r>
              <a:rPr lang="en-US" sz="2800" b="1" dirty="0">
                <a:solidFill>
                  <a:srgbClr val="273239"/>
                </a:solidFill>
                <a:latin typeface="Times New Roman" panose="02020603050405020304" pitchFamily="18" charset="0"/>
                <a:cs typeface="Times New Roman" panose="02020603050405020304" pitchFamily="18" charset="0"/>
              </a:rPr>
              <a:t>Porter</a:t>
            </a:r>
            <a:r>
              <a:rPr lang="en-US" sz="2800" b="1" i="0" dirty="0">
                <a:solidFill>
                  <a:srgbClr val="273239"/>
                </a:solidFill>
                <a:effectLst/>
                <a:latin typeface="Times New Roman" panose="02020603050405020304" pitchFamily="18" charset="0"/>
                <a:cs typeface="Times New Roman" panose="02020603050405020304" pitchFamily="18" charset="0"/>
              </a:rPr>
              <a:t> Algorithm</a:t>
            </a:r>
          </a:p>
        </p:txBody>
      </p:sp>
      <p:pic>
        <p:nvPicPr>
          <p:cNvPr id="6" name="Picture 5">
            <a:extLst>
              <a:ext uri="{FF2B5EF4-FFF2-40B4-BE49-F238E27FC236}">
                <a16:creationId xmlns:a16="http://schemas.microsoft.com/office/drawing/2014/main" id="{2E305421-D605-6635-6C01-59011781EAD2}"/>
              </a:ext>
            </a:extLst>
          </p:cNvPr>
          <p:cNvPicPr>
            <a:picLocks noChangeAspect="1"/>
          </p:cNvPicPr>
          <p:nvPr/>
        </p:nvPicPr>
        <p:blipFill>
          <a:blip r:embed="rId2"/>
          <a:stretch>
            <a:fillRect/>
          </a:stretch>
        </p:blipFill>
        <p:spPr>
          <a:xfrm>
            <a:off x="0" y="1417842"/>
            <a:ext cx="9496425" cy="4848225"/>
          </a:xfrm>
          <a:prstGeom prst="rect">
            <a:avLst/>
          </a:prstGeom>
        </p:spPr>
      </p:pic>
    </p:spTree>
    <p:extLst>
      <p:ext uri="{BB962C8B-B14F-4D97-AF65-F5344CB8AC3E}">
        <p14:creationId xmlns:p14="http://schemas.microsoft.com/office/powerpoint/2010/main" val="248702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BD4366-ED98-5CAF-0C5C-7CAD9D4B5B3A}"/>
              </a:ext>
            </a:extLst>
          </p:cNvPr>
          <p:cNvPicPr>
            <a:picLocks noChangeAspect="1"/>
          </p:cNvPicPr>
          <p:nvPr/>
        </p:nvPicPr>
        <p:blipFill>
          <a:blip r:embed="rId2"/>
          <a:stretch>
            <a:fillRect/>
          </a:stretch>
        </p:blipFill>
        <p:spPr>
          <a:xfrm>
            <a:off x="0" y="0"/>
            <a:ext cx="7283963" cy="6858000"/>
          </a:xfrm>
          <a:prstGeom prst="rect">
            <a:avLst/>
          </a:prstGeom>
        </p:spPr>
      </p:pic>
    </p:spTree>
    <p:extLst>
      <p:ext uri="{BB962C8B-B14F-4D97-AF65-F5344CB8AC3E}">
        <p14:creationId xmlns:p14="http://schemas.microsoft.com/office/powerpoint/2010/main" val="1479003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8EC5E-8C63-EA76-DAF5-F4AA042B7B33}"/>
              </a:ext>
            </a:extLst>
          </p:cNvPr>
          <p:cNvPicPr>
            <a:picLocks noChangeAspect="1"/>
          </p:cNvPicPr>
          <p:nvPr/>
        </p:nvPicPr>
        <p:blipFill>
          <a:blip r:embed="rId2"/>
          <a:stretch>
            <a:fillRect/>
          </a:stretch>
        </p:blipFill>
        <p:spPr>
          <a:xfrm>
            <a:off x="0" y="0"/>
            <a:ext cx="7212866" cy="6858000"/>
          </a:xfrm>
          <a:prstGeom prst="rect">
            <a:avLst/>
          </a:prstGeom>
        </p:spPr>
      </p:pic>
    </p:spTree>
    <p:extLst>
      <p:ext uri="{BB962C8B-B14F-4D97-AF65-F5344CB8AC3E}">
        <p14:creationId xmlns:p14="http://schemas.microsoft.com/office/powerpoint/2010/main" val="2601117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8338BD-098B-CDEF-C2CC-D11455597463}"/>
              </a:ext>
            </a:extLst>
          </p:cNvPr>
          <p:cNvPicPr>
            <a:picLocks noChangeAspect="1"/>
          </p:cNvPicPr>
          <p:nvPr/>
        </p:nvPicPr>
        <p:blipFill>
          <a:blip r:embed="rId2"/>
          <a:stretch>
            <a:fillRect/>
          </a:stretch>
        </p:blipFill>
        <p:spPr>
          <a:xfrm>
            <a:off x="0" y="0"/>
            <a:ext cx="6937029" cy="6858000"/>
          </a:xfrm>
          <a:prstGeom prst="rect">
            <a:avLst/>
          </a:prstGeom>
        </p:spPr>
      </p:pic>
      <p:pic>
        <p:nvPicPr>
          <p:cNvPr id="6" name="Picture 5">
            <a:extLst>
              <a:ext uri="{FF2B5EF4-FFF2-40B4-BE49-F238E27FC236}">
                <a16:creationId xmlns:a16="http://schemas.microsoft.com/office/drawing/2014/main" id="{1D72C3E1-64FD-BD34-5493-D36A53AA74FE}"/>
              </a:ext>
            </a:extLst>
          </p:cNvPr>
          <p:cNvPicPr>
            <a:picLocks noChangeAspect="1"/>
          </p:cNvPicPr>
          <p:nvPr/>
        </p:nvPicPr>
        <p:blipFill>
          <a:blip r:embed="rId3"/>
          <a:stretch>
            <a:fillRect/>
          </a:stretch>
        </p:blipFill>
        <p:spPr>
          <a:xfrm>
            <a:off x="6820515" y="0"/>
            <a:ext cx="5295900" cy="5962650"/>
          </a:xfrm>
          <a:prstGeom prst="rect">
            <a:avLst/>
          </a:prstGeom>
        </p:spPr>
      </p:pic>
      <p:pic>
        <p:nvPicPr>
          <p:cNvPr id="4" name="Picture 3">
            <a:extLst>
              <a:ext uri="{FF2B5EF4-FFF2-40B4-BE49-F238E27FC236}">
                <a16:creationId xmlns:a16="http://schemas.microsoft.com/office/drawing/2014/main" id="{A7FDF0AB-0658-3097-7943-B93F4CBC20BF}"/>
              </a:ext>
            </a:extLst>
          </p:cNvPr>
          <p:cNvPicPr>
            <a:picLocks noChangeAspect="1"/>
          </p:cNvPicPr>
          <p:nvPr/>
        </p:nvPicPr>
        <p:blipFill>
          <a:blip r:embed="rId4"/>
          <a:stretch>
            <a:fillRect/>
          </a:stretch>
        </p:blipFill>
        <p:spPr>
          <a:xfrm>
            <a:off x="2801426" y="648929"/>
            <a:ext cx="3756690" cy="1897626"/>
          </a:xfrm>
          <a:prstGeom prst="rect">
            <a:avLst/>
          </a:prstGeom>
        </p:spPr>
      </p:pic>
      <p:pic>
        <p:nvPicPr>
          <p:cNvPr id="7" name="Picture 6">
            <a:extLst>
              <a:ext uri="{FF2B5EF4-FFF2-40B4-BE49-F238E27FC236}">
                <a16:creationId xmlns:a16="http://schemas.microsoft.com/office/drawing/2014/main" id="{FA219A99-A40C-C75E-7ACC-D8D58A46E31A}"/>
              </a:ext>
            </a:extLst>
          </p:cNvPr>
          <p:cNvPicPr>
            <a:picLocks noChangeAspect="1"/>
          </p:cNvPicPr>
          <p:nvPr/>
        </p:nvPicPr>
        <p:blipFill>
          <a:blip r:embed="rId5"/>
          <a:stretch>
            <a:fillRect/>
          </a:stretch>
        </p:blipFill>
        <p:spPr>
          <a:xfrm>
            <a:off x="3468514" y="2567602"/>
            <a:ext cx="1753061" cy="1255764"/>
          </a:xfrm>
          <a:prstGeom prst="rect">
            <a:avLst/>
          </a:prstGeom>
        </p:spPr>
      </p:pic>
      <p:pic>
        <p:nvPicPr>
          <p:cNvPr id="11" name="Picture 10">
            <a:extLst>
              <a:ext uri="{FF2B5EF4-FFF2-40B4-BE49-F238E27FC236}">
                <a16:creationId xmlns:a16="http://schemas.microsoft.com/office/drawing/2014/main" id="{F8BFB6EB-C2B1-D1A7-E2A2-03170A9DD7F3}"/>
              </a:ext>
            </a:extLst>
          </p:cNvPr>
          <p:cNvPicPr>
            <a:picLocks noChangeAspect="1"/>
          </p:cNvPicPr>
          <p:nvPr/>
        </p:nvPicPr>
        <p:blipFill>
          <a:blip r:embed="rId6"/>
          <a:stretch>
            <a:fillRect/>
          </a:stretch>
        </p:blipFill>
        <p:spPr>
          <a:xfrm>
            <a:off x="353961" y="3844413"/>
            <a:ext cx="6390968" cy="2118237"/>
          </a:xfrm>
          <a:prstGeom prst="rect">
            <a:avLst/>
          </a:prstGeom>
        </p:spPr>
      </p:pic>
    </p:spTree>
    <p:extLst>
      <p:ext uri="{BB962C8B-B14F-4D97-AF65-F5344CB8AC3E}">
        <p14:creationId xmlns:p14="http://schemas.microsoft.com/office/powerpoint/2010/main" val="3627537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6FE2D2-D22C-FEC5-CD16-D532CEB62BEF}"/>
              </a:ext>
            </a:extLst>
          </p:cNvPr>
          <p:cNvPicPr>
            <a:picLocks noChangeAspect="1"/>
          </p:cNvPicPr>
          <p:nvPr/>
        </p:nvPicPr>
        <p:blipFill>
          <a:blip r:embed="rId2"/>
          <a:stretch>
            <a:fillRect/>
          </a:stretch>
        </p:blipFill>
        <p:spPr>
          <a:xfrm>
            <a:off x="0" y="0"/>
            <a:ext cx="5505450" cy="2657475"/>
          </a:xfrm>
          <a:prstGeom prst="rect">
            <a:avLst/>
          </a:prstGeom>
        </p:spPr>
      </p:pic>
      <p:pic>
        <p:nvPicPr>
          <p:cNvPr id="7" name="Picture 6">
            <a:extLst>
              <a:ext uri="{FF2B5EF4-FFF2-40B4-BE49-F238E27FC236}">
                <a16:creationId xmlns:a16="http://schemas.microsoft.com/office/drawing/2014/main" id="{223A08CB-BDA9-D7CE-29BC-7C99A2D86C46}"/>
              </a:ext>
            </a:extLst>
          </p:cNvPr>
          <p:cNvPicPr>
            <a:picLocks noChangeAspect="1"/>
          </p:cNvPicPr>
          <p:nvPr/>
        </p:nvPicPr>
        <p:blipFill>
          <a:blip r:embed="rId3"/>
          <a:stretch>
            <a:fillRect/>
          </a:stretch>
        </p:blipFill>
        <p:spPr>
          <a:xfrm>
            <a:off x="4995393" y="0"/>
            <a:ext cx="3656387" cy="6858000"/>
          </a:xfrm>
          <a:prstGeom prst="rect">
            <a:avLst/>
          </a:prstGeom>
        </p:spPr>
      </p:pic>
    </p:spTree>
    <p:extLst>
      <p:ext uri="{BB962C8B-B14F-4D97-AF65-F5344CB8AC3E}">
        <p14:creationId xmlns:p14="http://schemas.microsoft.com/office/powerpoint/2010/main" val="1274761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4000" b="1" i="0" dirty="0">
                <a:solidFill>
                  <a:srgbClr val="292929"/>
                </a:solidFill>
                <a:effectLst/>
                <a:latin typeface="Times New Roman" panose="02020603050405020304" pitchFamily="18" charset="0"/>
                <a:cs typeface="Times New Roman" panose="02020603050405020304" pitchFamily="18" charset="0"/>
              </a:rPr>
              <a:t>Inflectional Morphology</a:t>
            </a:r>
          </a:p>
        </p:txBody>
      </p:sp>
      <p:pic>
        <p:nvPicPr>
          <p:cNvPr id="6" name="Picture 5">
            <a:extLst>
              <a:ext uri="{FF2B5EF4-FFF2-40B4-BE49-F238E27FC236}">
                <a16:creationId xmlns:a16="http://schemas.microsoft.com/office/drawing/2014/main" id="{F8D799F5-12ED-DF29-14C9-895FAB1A0818}"/>
              </a:ext>
            </a:extLst>
          </p:cNvPr>
          <p:cNvPicPr>
            <a:picLocks noChangeAspect="1"/>
          </p:cNvPicPr>
          <p:nvPr/>
        </p:nvPicPr>
        <p:blipFill>
          <a:blip r:embed="rId2"/>
          <a:stretch>
            <a:fillRect/>
          </a:stretch>
        </p:blipFill>
        <p:spPr>
          <a:xfrm>
            <a:off x="0" y="1487804"/>
            <a:ext cx="8289601" cy="5303520"/>
          </a:xfrm>
          <a:prstGeom prst="rect">
            <a:avLst/>
          </a:prstGeom>
        </p:spPr>
      </p:pic>
    </p:spTree>
    <p:extLst>
      <p:ext uri="{BB962C8B-B14F-4D97-AF65-F5344CB8AC3E}">
        <p14:creationId xmlns:p14="http://schemas.microsoft.com/office/powerpoint/2010/main" val="22201445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09A4CB-A3A9-9128-38DA-14334492193A}"/>
              </a:ext>
            </a:extLst>
          </p:cNvPr>
          <p:cNvPicPr>
            <a:picLocks noChangeAspect="1"/>
          </p:cNvPicPr>
          <p:nvPr/>
        </p:nvPicPr>
        <p:blipFill>
          <a:blip r:embed="rId2"/>
          <a:stretch>
            <a:fillRect/>
          </a:stretch>
        </p:blipFill>
        <p:spPr>
          <a:xfrm>
            <a:off x="2081366" y="2409825"/>
            <a:ext cx="7734300" cy="2038350"/>
          </a:xfrm>
          <a:prstGeom prst="rect">
            <a:avLst/>
          </a:prstGeom>
        </p:spPr>
      </p:pic>
    </p:spTree>
    <p:extLst>
      <p:ext uri="{BB962C8B-B14F-4D97-AF65-F5344CB8AC3E}">
        <p14:creationId xmlns:p14="http://schemas.microsoft.com/office/powerpoint/2010/main" val="172096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92B0-458F-CA84-F28D-4E7E55307F97}"/>
              </a:ext>
            </a:extLst>
          </p:cNvPr>
          <p:cNvPicPr>
            <a:picLocks noChangeAspect="1"/>
          </p:cNvPicPr>
          <p:nvPr/>
        </p:nvPicPr>
        <p:blipFill>
          <a:blip r:embed="rId2"/>
          <a:stretch>
            <a:fillRect/>
          </a:stretch>
        </p:blipFill>
        <p:spPr>
          <a:xfrm>
            <a:off x="2650252" y="0"/>
            <a:ext cx="6891495" cy="6858000"/>
          </a:xfrm>
          <a:prstGeom prst="rect">
            <a:avLst/>
          </a:prstGeom>
        </p:spPr>
      </p:pic>
    </p:spTree>
    <p:extLst>
      <p:ext uri="{BB962C8B-B14F-4D97-AF65-F5344CB8AC3E}">
        <p14:creationId xmlns:p14="http://schemas.microsoft.com/office/powerpoint/2010/main" val="20224437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0" i="0" dirty="0">
                <a:solidFill>
                  <a:srgbClr val="000000"/>
                </a:solidFill>
                <a:effectLst/>
                <a:latin typeface="Times New Roman" panose="02020603050405020304" pitchFamily="18" charset="0"/>
                <a:cs typeface="Times New Roman" panose="02020603050405020304" pitchFamily="18" charset="0"/>
              </a:rPr>
              <a:t>Phonetic transcription</a:t>
            </a:r>
          </a:p>
        </p:txBody>
      </p:sp>
      <p:sp>
        <p:nvSpPr>
          <p:cNvPr id="5" name="TextBox 4">
            <a:extLst>
              <a:ext uri="{FF2B5EF4-FFF2-40B4-BE49-F238E27FC236}">
                <a16:creationId xmlns:a16="http://schemas.microsoft.com/office/drawing/2014/main" id="{2CB17E46-8753-E48D-BCEB-ACEE746F0DE1}"/>
              </a:ext>
            </a:extLst>
          </p:cNvPr>
          <p:cNvSpPr txBox="1"/>
          <p:nvPr/>
        </p:nvSpPr>
        <p:spPr>
          <a:xfrm>
            <a:off x="95249" y="1542420"/>
            <a:ext cx="11991975" cy="5262979"/>
          </a:xfrm>
          <a:prstGeom prst="rect">
            <a:avLst/>
          </a:prstGeom>
          <a:noFill/>
        </p:spPr>
        <p:txBody>
          <a:bodyPr wrap="square">
            <a:spAutoFit/>
          </a:bodyPr>
          <a:lstStyle/>
          <a:p>
            <a:pPr marL="571500" indent="-571500" algn="just">
              <a:buFont typeface="+mj-lt"/>
              <a:buAutoNum type="romanUcPeriod"/>
            </a:pPr>
            <a:r>
              <a:rPr lang="en-US" sz="2400" dirty="0">
                <a:latin typeface="Times New Roman" panose="02020603050405020304" pitchFamily="18" charset="0"/>
                <a:cs typeface="Times New Roman" panose="02020603050405020304" pitchFamily="18" charset="0"/>
              </a:rPr>
              <a:t>Phonetic transcription (also known as phonetic script or phonetic notation) is the visual representation of speech sounds (or phones) by means of symbols.</a:t>
            </a:r>
          </a:p>
          <a:p>
            <a:pPr marL="571500" indent="-571500" algn="just">
              <a:buFont typeface="+mj-lt"/>
              <a:buAutoNum type="romanUcPeriod"/>
            </a:pPr>
            <a:endParaRPr lang="en-US" sz="2400" dirty="0">
              <a:latin typeface="Times New Roman" panose="02020603050405020304" pitchFamily="18" charset="0"/>
              <a:cs typeface="Times New Roman" panose="02020603050405020304" pitchFamily="18" charset="0"/>
            </a:endParaRPr>
          </a:p>
          <a:p>
            <a:pPr marL="571500" indent="-571500" algn="just">
              <a:buFont typeface="+mj-lt"/>
              <a:buAutoNum type="romanUcPeriod"/>
            </a:pPr>
            <a:r>
              <a:rPr lang="en-US" sz="2400" dirty="0">
                <a:latin typeface="Times New Roman" panose="02020603050405020304" pitchFamily="18" charset="0"/>
                <a:cs typeface="Times New Roman" panose="02020603050405020304" pitchFamily="18" charset="0"/>
              </a:rPr>
              <a:t> The most common type of phonetic transcription uses a phonetic alphabet, such as the International Phonetic Alphabet. </a:t>
            </a:r>
          </a:p>
          <a:p>
            <a:pPr marL="571500" indent="-571500" algn="just">
              <a:buFont typeface="+mj-lt"/>
              <a:buAutoNum type="romanUcPeriod"/>
            </a:pPr>
            <a:endParaRPr lang="en-US" sz="2400" dirty="0">
              <a:latin typeface="Times New Roman" panose="02020603050405020304" pitchFamily="18" charset="0"/>
              <a:cs typeface="Times New Roman" panose="02020603050405020304" pitchFamily="18" charset="0"/>
            </a:endParaRPr>
          </a:p>
          <a:p>
            <a:pPr marL="571500" indent="-571500" algn="just">
              <a:buFont typeface="+mj-lt"/>
              <a:buAutoNum type="romanUcPeriod"/>
            </a:pPr>
            <a:r>
              <a:rPr lang="en-US" sz="2400" b="0" i="0" dirty="0">
                <a:solidFill>
                  <a:srgbClr val="202122"/>
                </a:solidFill>
                <a:effectLst/>
                <a:latin typeface="Times New Roman" panose="02020603050405020304" pitchFamily="18" charset="0"/>
                <a:cs typeface="Times New Roman" panose="02020603050405020304" pitchFamily="18" charset="0"/>
              </a:rPr>
              <a:t>The </a:t>
            </a:r>
            <a:r>
              <a:rPr lang="en-US" sz="2400" b="1" i="0" dirty="0">
                <a:solidFill>
                  <a:srgbClr val="202122"/>
                </a:solidFill>
                <a:effectLst/>
                <a:latin typeface="Times New Roman" panose="02020603050405020304" pitchFamily="18" charset="0"/>
                <a:cs typeface="Times New Roman" panose="02020603050405020304" pitchFamily="18" charset="0"/>
              </a:rPr>
              <a:t>International Phonetic Alphabet</a:t>
            </a:r>
            <a:r>
              <a:rPr lang="en-US" sz="2400" b="0" i="0" dirty="0">
                <a:solidFill>
                  <a:srgbClr val="202122"/>
                </a:solidFill>
                <a:effectLst/>
                <a:latin typeface="Times New Roman" panose="02020603050405020304" pitchFamily="18" charset="0"/>
                <a:cs typeface="Times New Roman" panose="02020603050405020304" pitchFamily="18" charset="0"/>
              </a:rPr>
              <a:t> (</a:t>
            </a:r>
            <a:r>
              <a:rPr lang="en-US" sz="2400" b="1" i="0" dirty="0">
                <a:solidFill>
                  <a:srgbClr val="202122"/>
                </a:solidFill>
                <a:effectLst/>
                <a:latin typeface="Times New Roman" panose="02020603050405020304" pitchFamily="18" charset="0"/>
                <a:cs typeface="Times New Roman" panose="02020603050405020304" pitchFamily="18" charset="0"/>
              </a:rPr>
              <a:t>IPA</a:t>
            </a:r>
            <a:r>
              <a:rPr lang="en-US" sz="2400" b="0" i="0" dirty="0">
                <a:solidFill>
                  <a:srgbClr val="202122"/>
                </a:solidFill>
                <a:effectLst/>
                <a:latin typeface="Times New Roman" panose="02020603050405020304" pitchFamily="18" charset="0"/>
                <a:cs typeface="Times New Roman" panose="02020603050405020304" pitchFamily="18" charset="0"/>
              </a:rPr>
              <a:t>) is an </a:t>
            </a:r>
            <a:r>
              <a:rPr lang="en-US" sz="2400" b="0" i="0" u="none" strike="noStrike" dirty="0">
                <a:solidFill>
                  <a:srgbClr val="0645AD"/>
                </a:solidFill>
                <a:effectLst/>
                <a:latin typeface="Times New Roman" panose="02020603050405020304" pitchFamily="18" charset="0"/>
                <a:cs typeface="Times New Roman" panose="02020603050405020304" pitchFamily="18" charset="0"/>
              </a:rPr>
              <a:t>alphabetic</a:t>
            </a:r>
            <a:r>
              <a:rPr lang="en-US" sz="2400" b="0" i="0" dirty="0">
                <a:solidFill>
                  <a:srgbClr val="202122"/>
                </a:solidFill>
                <a:effectLst/>
                <a:latin typeface="Times New Roman" panose="02020603050405020304" pitchFamily="18" charset="0"/>
                <a:cs typeface="Times New Roman" panose="02020603050405020304" pitchFamily="18" charset="0"/>
              </a:rPr>
              <a:t> system of </a:t>
            </a:r>
            <a:r>
              <a:rPr lang="en-US" sz="2400" b="0" i="0" u="none" strike="noStrike" dirty="0">
                <a:solidFill>
                  <a:srgbClr val="0645AD"/>
                </a:solidFill>
                <a:effectLst/>
                <a:latin typeface="Times New Roman" panose="02020603050405020304" pitchFamily="18" charset="0"/>
                <a:cs typeface="Times New Roman" panose="02020603050405020304" pitchFamily="18" charset="0"/>
              </a:rPr>
              <a:t>phonetic notation</a:t>
            </a:r>
            <a:r>
              <a:rPr lang="en-US" sz="2400" b="0" i="0" dirty="0">
                <a:solidFill>
                  <a:srgbClr val="202122"/>
                </a:solidFill>
                <a:effectLst/>
                <a:latin typeface="Times New Roman" panose="02020603050405020304" pitchFamily="18" charset="0"/>
                <a:cs typeface="Times New Roman" panose="02020603050405020304" pitchFamily="18" charset="0"/>
              </a:rPr>
              <a:t> based primarily on the </a:t>
            </a:r>
            <a:r>
              <a:rPr lang="en-US" sz="2400" b="0" i="0" u="none" strike="noStrike" dirty="0">
                <a:solidFill>
                  <a:srgbClr val="0645AD"/>
                </a:solidFill>
                <a:effectLst/>
                <a:latin typeface="Times New Roman" panose="02020603050405020304" pitchFamily="18" charset="0"/>
                <a:cs typeface="Times New Roman" panose="02020603050405020304" pitchFamily="18" charset="0"/>
              </a:rPr>
              <a:t>Latin script</a:t>
            </a:r>
            <a:r>
              <a:rPr lang="en-US" sz="2400" b="0" i="0" dirty="0">
                <a:solidFill>
                  <a:srgbClr val="202122"/>
                </a:solidFill>
                <a:effectLst/>
                <a:latin typeface="Times New Roman" panose="02020603050405020304" pitchFamily="18" charset="0"/>
                <a:cs typeface="Times New Roman" panose="02020603050405020304" pitchFamily="18" charset="0"/>
              </a:rPr>
              <a:t>. </a:t>
            </a:r>
          </a:p>
          <a:p>
            <a:pPr marL="571500" indent="-571500" algn="just">
              <a:buFont typeface="+mj-lt"/>
              <a:buAutoNum type="romanUcPeriod"/>
            </a:pPr>
            <a:endParaRPr lang="en-US" sz="2400" dirty="0">
              <a:solidFill>
                <a:srgbClr val="202122"/>
              </a:solidFill>
              <a:latin typeface="Times New Roman" panose="02020603050405020304" pitchFamily="18" charset="0"/>
              <a:cs typeface="Times New Roman" panose="02020603050405020304" pitchFamily="18" charset="0"/>
            </a:endParaRPr>
          </a:p>
          <a:p>
            <a:pPr marL="571500" indent="-571500" algn="just">
              <a:buFont typeface="+mj-lt"/>
              <a:buAutoNum type="romanUcPeriod"/>
            </a:pPr>
            <a:r>
              <a:rPr lang="en-US" sz="2400" dirty="0">
                <a:latin typeface="Times New Roman" panose="02020603050405020304" pitchFamily="18" charset="0"/>
                <a:cs typeface="Times New Roman" panose="02020603050405020304" pitchFamily="18" charset="0"/>
              </a:rPr>
              <a:t>IPA symbols are composed of one or more elements of two basic types, letters and diacritics. For example, the sound of the English letter ⟨t⟩ may be transcribed in IPA with a single letter, [t], or with a letter plus diacritics, [</a:t>
            </a:r>
            <a:r>
              <a:rPr lang="en-US" sz="2400" dirty="0" err="1">
                <a:latin typeface="Times New Roman" panose="02020603050405020304" pitchFamily="18" charset="0"/>
                <a:cs typeface="Times New Roman" panose="02020603050405020304" pitchFamily="18" charset="0"/>
              </a:rPr>
              <a:t>t̺ʰ</a:t>
            </a:r>
            <a:r>
              <a:rPr lang="en-US" sz="2400" dirty="0">
                <a:latin typeface="Times New Roman" panose="02020603050405020304" pitchFamily="18" charset="0"/>
                <a:cs typeface="Times New Roman" panose="02020603050405020304" pitchFamily="18" charset="0"/>
              </a:rPr>
              <a:t>], depending on how precise one wishes to be.[note 1] Slashes are used to signal phonemic transcription; thus /t/ is more abstract than either [</a:t>
            </a:r>
            <a:r>
              <a:rPr lang="en-US" sz="2400" dirty="0" err="1">
                <a:latin typeface="Times New Roman" panose="02020603050405020304" pitchFamily="18" charset="0"/>
                <a:cs typeface="Times New Roman" panose="02020603050405020304" pitchFamily="18" charset="0"/>
              </a:rPr>
              <a:t>t̺ʰ</a:t>
            </a:r>
            <a:r>
              <a:rPr lang="en-US" sz="2400" dirty="0">
                <a:latin typeface="Times New Roman" panose="02020603050405020304" pitchFamily="18" charset="0"/>
                <a:cs typeface="Times New Roman" panose="02020603050405020304" pitchFamily="18" charset="0"/>
              </a:rPr>
              <a:t>] or [t] and might refer to either, depending on the context and language.</a:t>
            </a:r>
          </a:p>
        </p:txBody>
      </p:sp>
    </p:spTree>
    <p:extLst>
      <p:ext uri="{BB962C8B-B14F-4D97-AF65-F5344CB8AC3E}">
        <p14:creationId xmlns:p14="http://schemas.microsoft.com/office/powerpoint/2010/main" val="3372986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2800" b="0" i="0" dirty="0">
                <a:solidFill>
                  <a:srgbClr val="000000"/>
                </a:solidFill>
                <a:effectLst/>
                <a:latin typeface="Times New Roman" panose="02020603050405020304" pitchFamily="18" charset="0"/>
                <a:cs typeface="Times New Roman" panose="02020603050405020304" pitchFamily="18" charset="0"/>
              </a:rPr>
              <a:t>Phonetic transcription (Greek Phonetics)</a:t>
            </a:r>
          </a:p>
        </p:txBody>
      </p:sp>
      <p:pic>
        <p:nvPicPr>
          <p:cNvPr id="9" name="Picture 8">
            <a:extLst>
              <a:ext uri="{FF2B5EF4-FFF2-40B4-BE49-F238E27FC236}">
                <a16:creationId xmlns:a16="http://schemas.microsoft.com/office/drawing/2014/main" id="{86AD8713-FE16-6B7A-C0D7-1FA02B09CBC1}"/>
              </a:ext>
            </a:extLst>
          </p:cNvPr>
          <p:cNvPicPr>
            <a:picLocks noChangeAspect="1"/>
          </p:cNvPicPr>
          <p:nvPr/>
        </p:nvPicPr>
        <p:blipFill>
          <a:blip r:embed="rId2"/>
          <a:stretch>
            <a:fillRect/>
          </a:stretch>
        </p:blipFill>
        <p:spPr>
          <a:xfrm>
            <a:off x="0" y="1790700"/>
            <a:ext cx="6000750" cy="3276600"/>
          </a:xfrm>
          <a:prstGeom prst="rect">
            <a:avLst/>
          </a:prstGeom>
        </p:spPr>
      </p:pic>
      <p:pic>
        <p:nvPicPr>
          <p:cNvPr id="11" name="Picture 10">
            <a:extLst>
              <a:ext uri="{FF2B5EF4-FFF2-40B4-BE49-F238E27FC236}">
                <a16:creationId xmlns:a16="http://schemas.microsoft.com/office/drawing/2014/main" id="{061EE492-66B1-554B-B0F3-0F65234B2F53}"/>
              </a:ext>
            </a:extLst>
          </p:cNvPr>
          <p:cNvPicPr>
            <a:picLocks noChangeAspect="1"/>
          </p:cNvPicPr>
          <p:nvPr/>
        </p:nvPicPr>
        <p:blipFill>
          <a:blip r:embed="rId3"/>
          <a:stretch>
            <a:fillRect/>
          </a:stretch>
        </p:blipFill>
        <p:spPr>
          <a:xfrm>
            <a:off x="5990624" y="1392239"/>
            <a:ext cx="6106126" cy="4754880"/>
          </a:xfrm>
          <a:prstGeom prst="rect">
            <a:avLst/>
          </a:prstGeom>
        </p:spPr>
      </p:pic>
    </p:spTree>
    <p:extLst>
      <p:ext uri="{BB962C8B-B14F-4D97-AF65-F5344CB8AC3E}">
        <p14:creationId xmlns:p14="http://schemas.microsoft.com/office/powerpoint/2010/main" val="3278719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0" y="0"/>
            <a:ext cx="12192000" cy="1325563"/>
          </a:xfrm>
          <a:solidFill>
            <a:schemeClr val="accent1">
              <a:lumMod val="40000"/>
              <a:lumOff val="60000"/>
            </a:schemeClr>
          </a:solidFill>
        </p:spPr>
        <p:txBody>
          <a:bodyPr>
            <a:normAutofit/>
          </a:bodyPr>
          <a:lstStyle/>
          <a:p>
            <a:pPr algn="l"/>
            <a:r>
              <a:rPr lang="en-US" sz="2800" b="1" dirty="0">
                <a:solidFill>
                  <a:srgbClr val="202122"/>
                </a:solidFill>
                <a:latin typeface="Times New Roman" panose="02020603050405020304" pitchFamily="18" charset="0"/>
                <a:cs typeface="Times New Roman" panose="02020603050405020304" pitchFamily="18" charset="0"/>
              </a:rPr>
              <a:t>A</a:t>
            </a:r>
            <a:r>
              <a:rPr lang="en-US" sz="2800" b="1" i="0" dirty="0">
                <a:solidFill>
                  <a:srgbClr val="202122"/>
                </a:solidFill>
                <a:effectLst/>
                <a:latin typeface="Times New Roman" panose="02020603050405020304" pitchFamily="18" charset="0"/>
                <a:cs typeface="Times New Roman" panose="02020603050405020304" pitchFamily="18" charset="0"/>
              </a:rPr>
              <a:t>llophonic</a:t>
            </a:r>
            <a:r>
              <a:rPr lang="en-US" sz="2800" b="0" i="0" dirty="0">
                <a:solidFill>
                  <a:srgbClr val="202122"/>
                </a:solidFill>
                <a:effectLst/>
                <a:latin typeface="Times New Roman" panose="02020603050405020304" pitchFamily="18" charset="0"/>
                <a:cs typeface="Times New Roman" panose="02020603050405020304" pitchFamily="18" charset="0"/>
              </a:rPr>
              <a:t> transcription</a:t>
            </a:r>
            <a:endParaRPr lang="en-US" sz="2800" b="0" i="0" dirty="0">
              <a:solidFill>
                <a:srgbClr val="000000"/>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3B48BB5-1D30-3E5E-83CC-9C43974C8A88}"/>
              </a:ext>
            </a:extLst>
          </p:cNvPr>
          <p:cNvSpPr txBox="1"/>
          <p:nvPr/>
        </p:nvSpPr>
        <p:spPr>
          <a:xfrm>
            <a:off x="0" y="1325563"/>
            <a:ext cx="12192000" cy="3785652"/>
          </a:xfrm>
          <a:prstGeom prst="rect">
            <a:avLst/>
          </a:prstGeom>
          <a:noFill/>
        </p:spPr>
        <p:txBody>
          <a:bodyPr wrap="square">
            <a:spAutoFit/>
          </a:bodyPr>
          <a:lstStyle/>
          <a:p>
            <a:pPr algn="just"/>
            <a:endParaRPr lang="en-US" sz="2400" dirty="0">
              <a:solidFill>
                <a:srgbClr val="202122"/>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solidFill>
                  <a:srgbClr val="202122"/>
                </a:solidFill>
                <a:effectLst/>
                <a:latin typeface="Times New Roman" panose="02020603050405020304" pitchFamily="18" charset="0"/>
                <a:cs typeface="Times New Roman" panose="02020603050405020304" pitchFamily="18" charset="0"/>
              </a:rPr>
              <a:t>A transcription which includes some allophonic detail but is closely linked to the phonemic structure of an utterance is called an </a:t>
            </a:r>
            <a:r>
              <a:rPr lang="en-US" sz="2400" b="1" i="0" dirty="0">
                <a:solidFill>
                  <a:srgbClr val="202122"/>
                </a:solidFill>
                <a:effectLst/>
                <a:latin typeface="Times New Roman" panose="02020603050405020304" pitchFamily="18" charset="0"/>
                <a:cs typeface="Times New Roman" panose="02020603050405020304" pitchFamily="18" charset="0"/>
              </a:rPr>
              <a:t>allophonic</a:t>
            </a:r>
            <a:r>
              <a:rPr lang="en-US" sz="2400" b="0" i="0" dirty="0">
                <a:solidFill>
                  <a:srgbClr val="202122"/>
                </a:solidFill>
                <a:effectLst/>
                <a:latin typeface="Times New Roman" panose="02020603050405020304" pitchFamily="18" charset="0"/>
                <a:cs typeface="Times New Roman" panose="02020603050405020304" pitchFamily="18" charset="0"/>
              </a:rPr>
              <a:t> transcription. </a:t>
            </a:r>
          </a:p>
          <a:p>
            <a:pPr algn="just"/>
            <a:endParaRPr lang="en-US" sz="2400" b="0" i="0" dirty="0">
              <a:solidFill>
                <a:srgbClr val="202122"/>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In English the t sounds in the words </a:t>
            </a:r>
            <a:r>
              <a:rPr lang="en-US" sz="2400" b="1" i="0" dirty="0">
                <a:solidFill>
                  <a:srgbClr val="202124"/>
                </a:solidFill>
                <a:effectLst/>
                <a:latin typeface="Times New Roman" panose="02020603050405020304" pitchFamily="18" charset="0"/>
                <a:cs typeface="Times New Roman" panose="02020603050405020304" pitchFamily="18" charset="0"/>
              </a:rPr>
              <a:t>“hit,” “tip,” and “little”</a:t>
            </a:r>
            <a:r>
              <a:rPr lang="en-US" sz="2400" b="0" i="0" dirty="0">
                <a:solidFill>
                  <a:srgbClr val="202124"/>
                </a:solidFill>
                <a:effectLst/>
                <a:latin typeface="Times New Roman" panose="02020603050405020304" pitchFamily="18" charset="0"/>
                <a:cs typeface="Times New Roman" panose="02020603050405020304" pitchFamily="18" charset="0"/>
              </a:rPr>
              <a:t> are allophones; phonemically they are considered to be the same sound although they are different phonetically in terms of aspiration, voicing, and point of articulation.</a:t>
            </a:r>
            <a:r>
              <a:rPr lang="en-US" sz="2400" b="0" i="0" dirty="0">
                <a:solidFill>
                  <a:srgbClr val="202124"/>
                </a:solidFill>
                <a:effectLst/>
                <a:latin typeface="arial" panose="020B0604020202020204" pitchFamily="34" charset="0"/>
              </a:rPr>
              <a:t> </a:t>
            </a:r>
          </a:p>
          <a:p>
            <a:pPr marL="342900" indent="-342900" algn="just">
              <a:buFont typeface="Arial" panose="020B0604020202020204" pitchFamily="34" charset="0"/>
              <a:buChar char="•"/>
            </a:pPr>
            <a:endParaRPr lang="en-US" sz="2400" dirty="0">
              <a:solidFill>
                <a:srgbClr val="202124"/>
              </a:solidFill>
              <a:latin typeface="arial" panose="020B0604020202020204" pitchFamily="34" charset="0"/>
              <a:cs typeface="Times New Roman" panose="02020603050405020304" pitchFamily="18" charset="0"/>
            </a:endParaRPr>
          </a:p>
          <a:p>
            <a:pPr marL="342900" indent="-342900" algn="just">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The /l/ sound is pronounced differently in 'love' and in 'wool'. These two words contain allophones of the phoneme /l/.</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4331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0" y="1"/>
            <a:ext cx="12192000" cy="1098276"/>
          </a:xfrm>
          <a:solidFill>
            <a:schemeClr val="accent1">
              <a:lumMod val="40000"/>
              <a:lumOff val="60000"/>
            </a:schemeClr>
          </a:solidFill>
        </p:spPr>
        <p:txBody>
          <a:bodyPr>
            <a:normAutofit/>
          </a:bodyPr>
          <a:lstStyle/>
          <a:p>
            <a:pPr algn="l"/>
            <a:r>
              <a:rPr lang="en-US" sz="2800" b="1" i="0" dirty="0">
                <a:solidFill>
                  <a:srgbClr val="990000"/>
                </a:solidFill>
                <a:effectLst/>
                <a:latin typeface="Times New Roman" panose="02020603050405020304" pitchFamily="18" charset="0"/>
                <a:cs typeface="Times New Roman" panose="02020603050405020304" pitchFamily="18" charset="0"/>
              </a:rPr>
              <a:t>Phonemes and Allophones</a:t>
            </a:r>
            <a:endParaRPr lang="en-US" sz="2800" b="0" i="0"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D9847BA-AB38-8D20-0B9F-98F4C75CAAF3}"/>
              </a:ext>
            </a:extLst>
          </p:cNvPr>
          <p:cNvPicPr>
            <a:picLocks noChangeAspect="1"/>
          </p:cNvPicPr>
          <p:nvPr/>
        </p:nvPicPr>
        <p:blipFill>
          <a:blip r:embed="rId2"/>
          <a:stretch>
            <a:fillRect/>
          </a:stretch>
        </p:blipFill>
        <p:spPr>
          <a:xfrm>
            <a:off x="1683313" y="1098276"/>
            <a:ext cx="8353425" cy="2628900"/>
          </a:xfrm>
          <a:prstGeom prst="rect">
            <a:avLst/>
          </a:prstGeom>
        </p:spPr>
      </p:pic>
      <p:pic>
        <p:nvPicPr>
          <p:cNvPr id="7" name="Picture 6">
            <a:extLst>
              <a:ext uri="{FF2B5EF4-FFF2-40B4-BE49-F238E27FC236}">
                <a16:creationId xmlns:a16="http://schemas.microsoft.com/office/drawing/2014/main" id="{0092BF3F-86B4-B400-9080-D51DD1D74A29}"/>
              </a:ext>
            </a:extLst>
          </p:cNvPr>
          <p:cNvPicPr>
            <a:picLocks noChangeAspect="1"/>
          </p:cNvPicPr>
          <p:nvPr/>
        </p:nvPicPr>
        <p:blipFill>
          <a:blip r:embed="rId3"/>
          <a:stretch>
            <a:fillRect/>
          </a:stretch>
        </p:blipFill>
        <p:spPr>
          <a:xfrm>
            <a:off x="2249844" y="3657600"/>
            <a:ext cx="7044055" cy="3200400"/>
          </a:xfrm>
          <a:prstGeom prst="rect">
            <a:avLst/>
          </a:prstGeom>
        </p:spPr>
      </p:pic>
    </p:spTree>
    <p:extLst>
      <p:ext uri="{BB962C8B-B14F-4D97-AF65-F5344CB8AC3E}">
        <p14:creationId xmlns:p14="http://schemas.microsoft.com/office/powerpoint/2010/main" val="327934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0" y="1"/>
            <a:ext cx="12192000" cy="1098276"/>
          </a:xfrm>
          <a:solidFill>
            <a:schemeClr val="accent1">
              <a:lumMod val="40000"/>
              <a:lumOff val="60000"/>
            </a:schemeClr>
          </a:solidFill>
        </p:spPr>
        <p:txBody>
          <a:bodyPr>
            <a:normAutofit/>
          </a:bodyPr>
          <a:lstStyle/>
          <a:p>
            <a:pPr algn="l"/>
            <a:r>
              <a:rPr lang="en-US" sz="2800" b="1" i="0" dirty="0">
                <a:solidFill>
                  <a:srgbClr val="990000"/>
                </a:solidFill>
                <a:effectLst/>
                <a:latin typeface="Times New Roman" panose="02020603050405020304" pitchFamily="18" charset="0"/>
                <a:cs typeface="Times New Roman" panose="02020603050405020304" pitchFamily="18" charset="0"/>
              </a:rPr>
              <a:t>Activity: Environment for Aspiration</a:t>
            </a:r>
            <a:endParaRPr lang="en-US" sz="2800"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75E3C2E-D10B-657B-EE77-53685AEE3D26}"/>
              </a:ext>
            </a:extLst>
          </p:cNvPr>
          <p:cNvPicPr>
            <a:picLocks noChangeAspect="1"/>
          </p:cNvPicPr>
          <p:nvPr/>
        </p:nvPicPr>
        <p:blipFill>
          <a:blip r:embed="rId2"/>
          <a:stretch>
            <a:fillRect/>
          </a:stretch>
        </p:blipFill>
        <p:spPr>
          <a:xfrm>
            <a:off x="1" y="1098277"/>
            <a:ext cx="6445690" cy="5669280"/>
          </a:xfrm>
          <a:prstGeom prst="rect">
            <a:avLst/>
          </a:prstGeom>
        </p:spPr>
      </p:pic>
    </p:spTree>
    <p:extLst>
      <p:ext uri="{BB962C8B-B14F-4D97-AF65-F5344CB8AC3E}">
        <p14:creationId xmlns:p14="http://schemas.microsoft.com/office/powerpoint/2010/main" val="1470204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0" y="1"/>
            <a:ext cx="12192000" cy="875845"/>
          </a:xfrm>
          <a:solidFill>
            <a:schemeClr val="accent1">
              <a:lumMod val="40000"/>
              <a:lumOff val="60000"/>
            </a:schemeClr>
          </a:solidFill>
        </p:spPr>
        <p:txBody>
          <a:bodyPr>
            <a:normAutofit/>
          </a:bodyPr>
          <a:lstStyle/>
          <a:p>
            <a:pPr algn="l"/>
            <a:r>
              <a:rPr lang="en-US" sz="2800" b="1" i="0" dirty="0">
                <a:solidFill>
                  <a:srgbClr val="990000"/>
                </a:solidFill>
                <a:effectLst/>
                <a:latin typeface="Times New Roman" panose="02020603050405020304" pitchFamily="18" charset="0"/>
                <a:cs typeface="Times New Roman" panose="02020603050405020304" pitchFamily="18" charset="0"/>
              </a:rPr>
              <a:t>Phonological Processes</a:t>
            </a:r>
            <a:endParaRPr lang="en-US" sz="2800" b="0" i="0"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A4DE061-532E-8C59-A3FA-19093A696751}"/>
              </a:ext>
            </a:extLst>
          </p:cNvPr>
          <p:cNvPicPr>
            <a:picLocks noChangeAspect="1"/>
          </p:cNvPicPr>
          <p:nvPr/>
        </p:nvPicPr>
        <p:blipFill>
          <a:blip r:embed="rId2"/>
          <a:stretch>
            <a:fillRect/>
          </a:stretch>
        </p:blipFill>
        <p:spPr>
          <a:xfrm>
            <a:off x="0" y="1023330"/>
            <a:ext cx="8467725" cy="3400425"/>
          </a:xfrm>
          <a:prstGeom prst="rect">
            <a:avLst/>
          </a:prstGeom>
        </p:spPr>
      </p:pic>
    </p:spTree>
    <p:extLst>
      <p:ext uri="{BB962C8B-B14F-4D97-AF65-F5344CB8AC3E}">
        <p14:creationId xmlns:p14="http://schemas.microsoft.com/office/powerpoint/2010/main" val="1211750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0" y="1"/>
            <a:ext cx="12192000" cy="875845"/>
          </a:xfrm>
          <a:solidFill>
            <a:schemeClr val="accent1">
              <a:lumMod val="40000"/>
              <a:lumOff val="60000"/>
            </a:schemeClr>
          </a:solidFill>
        </p:spPr>
        <p:txBody>
          <a:bodyPr>
            <a:normAutofit/>
          </a:bodyPr>
          <a:lstStyle/>
          <a:p>
            <a:pPr algn="l"/>
            <a:r>
              <a:rPr lang="en-US" sz="2800" b="1" i="0" dirty="0">
                <a:solidFill>
                  <a:srgbClr val="990000"/>
                </a:solidFill>
                <a:effectLst/>
                <a:latin typeface="Times New Roman" panose="02020603050405020304" pitchFamily="18" charset="0"/>
                <a:cs typeface="Times New Roman" panose="02020603050405020304" pitchFamily="18" charset="0"/>
              </a:rPr>
              <a:t>Phonological Processes</a:t>
            </a:r>
            <a:endParaRPr lang="en-US" sz="2800"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6BB740-F49A-8BD6-5436-FE56D3487731}"/>
              </a:ext>
            </a:extLst>
          </p:cNvPr>
          <p:cNvPicPr>
            <a:picLocks noChangeAspect="1"/>
          </p:cNvPicPr>
          <p:nvPr/>
        </p:nvPicPr>
        <p:blipFill>
          <a:blip r:embed="rId2"/>
          <a:stretch>
            <a:fillRect/>
          </a:stretch>
        </p:blipFill>
        <p:spPr>
          <a:xfrm>
            <a:off x="0" y="914399"/>
            <a:ext cx="7274507" cy="5943600"/>
          </a:xfrm>
          <a:prstGeom prst="rect">
            <a:avLst/>
          </a:prstGeom>
        </p:spPr>
      </p:pic>
    </p:spTree>
    <p:extLst>
      <p:ext uri="{BB962C8B-B14F-4D97-AF65-F5344CB8AC3E}">
        <p14:creationId xmlns:p14="http://schemas.microsoft.com/office/powerpoint/2010/main" val="91037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dirty="0">
                <a:latin typeface="Times New Roman" panose="02020603050405020304" pitchFamily="18" charset="0"/>
                <a:cs typeface="Times New Roman" panose="02020603050405020304" pitchFamily="18" charset="0"/>
              </a:rPr>
              <a:t>Derivational Morphology</a:t>
            </a:r>
            <a:endParaRPr lang="en-US" sz="3600" b="1" i="0" dirty="0">
              <a:solidFill>
                <a:srgbClr val="292929"/>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3FACD9-AEBB-E5C6-D242-DC252963A309}"/>
              </a:ext>
            </a:extLst>
          </p:cNvPr>
          <p:cNvSpPr>
            <a:spLocks noGrp="1"/>
          </p:cNvSpPr>
          <p:nvPr>
            <p:ph idx="1"/>
          </p:nvPr>
        </p:nvSpPr>
        <p:spPr>
          <a:xfrm>
            <a:off x="95250" y="1520824"/>
            <a:ext cx="11991975" cy="5108575"/>
          </a:xfrm>
          <a:solidFill>
            <a:schemeClr val="accent4"/>
          </a:solidFill>
        </p:spPr>
        <p:txBody>
          <a:bodyPr>
            <a:normAutofit/>
          </a:bodyPr>
          <a:lstStyle/>
          <a:p>
            <a:pPr algn="just"/>
            <a:r>
              <a:rPr lang="en-US" dirty="0">
                <a:solidFill>
                  <a:srgbClr val="292929"/>
                </a:solidFill>
                <a:latin typeface="Times New Roman" panose="02020603050405020304" pitchFamily="18" charset="0"/>
                <a:cs typeface="Times New Roman" panose="02020603050405020304" pitchFamily="18" charset="0"/>
              </a:rPr>
              <a:t>D</a:t>
            </a:r>
            <a:r>
              <a:rPr lang="en-US" b="0" i="0" dirty="0">
                <a:solidFill>
                  <a:srgbClr val="292929"/>
                </a:solidFill>
                <a:effectLst/>
                <a:latin typeface="Times New Roman" panose="02020603050405020304" pitchFamily="18" charset="0"/>
                <a:cs typeface="Times New Roman" panose="02020603050405020304" pitchFamily="18" charset="0"/>
              </a:rPr>
              <a:t>erivation Morphology may be distinguished from inflectional morphology, which typically does not change category but rather modifies lexemes to fit into various syntactic contexts.</a:t>
            </a:r>
          </a:p>
          <a:p>
            <a:pPr algn="just"/>
            <a:r>
              <a:rPr lang="en-US" dirty="0">
                <a:solidFill>
                  <a:srgbClr val="292929"/>
                </a:solidFill>
                <a:latin typeface="Times New Roman" panose="02020603050405020304" pitchFamily="18" charset="0"/>
                <a:cs typeface="Times New Roman" panose="02020603050405020304" pitchFamily="18" charset="0"/>
              </a:rPr>
              <a:t>I</a:t>
            </a:r>
            <a:r>
              <a:rPr lang="en-US" b="0" i="0" dirty="0">
                <a:solidFill>
                  <a:srgbClr val="292929"/>
                </a:solidFill>
                <a:effectLst/>
                <a:latin typeface="Times New Roman" panose="02020603050405020304" pitchFamily="18" charset="0"/>
                <a:cs typeface="Times New Roman" panose="02020603050405020304" pitchFamily="18" charset="0"/>
              </a:rPr>
              <a:t>nflection typically expresses distinctions like number, case, tense, aspect, person, among others. On the other hand, derivation may be distinguished from compounding, which also creates new lexemes, but by combining two or more bases rather than by affixation, reduplication, subtraction, or internal modification of various sorts. </a:t>
            </a:r>
            <a:endParaRPr lang="en-US" dirty="0">
              <a:solidFill>
                <a:srgbClr val="292929"/>
              </a:solidFill>
              <a:latin typeface="Times New Roman" panose="02020603050405020304" pitchFamily="18" charset="0"/>
              <a:cs typeface="Times New Roman" panose="02020603050405020304" pitchFamily="18" charset="0"/>
            </a:endParaRPr>
          </a:p>
          <a:p>
            <a:pPr algn="just"/>
            <a:r>
              <a:rPr lang="en-US" b="0" i="0" dirty="0">
                <a:solidFill>
                  <a:srgbClr val="292929"/>
                </a:solidFill>
                <a:effectLst/>
                <a:latin typeface="Times New Roman" panose="02020603050405020304" pitchFamily="18" charset="0"/>
                <a:cs typeface="Times New Roman" panose="02020603050405020304" pitchFamily="18" charset="0"/>
              </a:rPr>
              <a:t>Although the distinctions are generally useful, in practice applying them is not always easy.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71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F1C9-EB56-B950-9585-63896F46F4C9}"/>
              </a:ext>
            </a:extLst>
          </p:cNvPr>
          <p:cNvSpPr>
            <a:spLocks noGrp="1"/>
          </p:cNvSpPr>
          <p:nvPr>
            <p:ph type="title"/>
          </p:nvPr>
        </p:nvSpPr>
        <p:spPr>
          <a:xfrm>
            <a:off x="95250" y="66676"/>
            <a:ext cx="11991975" cy="1325563"/>
          </a:xfrm>
          <a:solidFill>
            <a:schemeClr val="accent1">
              <a:lumMod val="40000"/>
              <a:lumOff val="60000"/>
            </a:schemeClr>
          </a:solidFill>
        </p:spPr>
        <p:txBody>
          <a:bodyPr>
            <a:normAutofit/>
          </a:bodyPr>
          <a:lstStyle/>
          <a:p>
            <a:pPr algn="l"/>
            <a:r>
              <a:rPr lang="en-US" sz="3600" b="1" dirty="0">
                <a:latin typeface="Times New Roman" panose="02020603050405020304" pitchFamily="18" charset="0"/>
                <a:cs typeface="Times New Roman" panose="02020603050405020304" pitchFamily="18" charset="0"/>
              </a:rPr>
              <a:t>Derivational Morphology</a:t>
            </a:r>
            <a:endParaRPr lang="en-US" sz="3600" b="1" i="0" dirty="0">
              <a:solidFill>
                <a:srgbClr val="292929"/>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3FACD9-AEBB-E5C6-D242-DC252963A309}"/>
              </a:ext>
            </a:extLst>
          </p:cNvPr>
          <p:cNvSpPr>
            <a:spLocks noGrp="1"/>
          </p:cNvSpPr>
          <p:nvPr>
            <p:ph idx="1"/>
          </p:nvPr>
        </p:nvSpPr>
        <p:spPr>
          <a:xfrm>
            <a:off x="95250" y="1520824"/>
            <a:ext cx="11991975" cy="5337176"/>
          </a:xfrm>
          <a:solidFill>
            <a:schemeClr val="accent4"/>
          </a:solidFill>
        </p:spPr>
        <p:txBody>
          <a:bodyPr>
            <a:normAutofit/>
          </a:bodyPr>
          <a:lstStyle/>
          <a:p>
            <a:pPr algn="just"/>
            <a:r>
              <a:rPr lang="en-US" dirty="0">
                <a:latin typeface="Times New Roman" panose="02020603050405020304" pitchFamily="18" charset="0"/>
                <a:cs typeface="Times New Roman" panose="02020603050405020304" pitchFamily="18" charset="0"/>
              </a:rPr>
              <a:t>Examples: </a:t>
            </a:r>
          </a:p>
        </p:txBody>
      </p:sp>
      <p:pic>
        <p:nvPicPr>
          <p:cNvPr id="5" name="Picture 4">
            <a:extLst>
              <a:ext uri="{FF2B5EF4-FFF2-40B4-BE49-F238E27FC236}">
                <a16:creationId xmlns:a16="http://schemas.microsoft.com/office/drawing/2014/main" id="{3AF4E199-DA99-FBB1-8D57-0EC3CA0654B6}"/>
              </a:ext>
            </a:extLst>
          </p:cNvPr>
          <p:cNvPicPr>
            <a:picLocks noChangeAspect="1"/>
          </p:cNvPicPr>
          <p:nvPr/>
        </p:nvPicPr>
        <p:blipFill>
          <a:blip r:embed="rId2"/>
          <a:stretch>
            <a:fillRect/>
          </a:stretch>
        </p:blipFill>
        <p:spPr>
          <a:xfrm>
            <a:off x="2458069" y="1737360"/>
            <a:ext cx="9088508" cy="5120640"/>
          </a:xfrm>
          <a:prstGeom prst="rect">
            <a:avLst/>
          </a:prstGeom>
        </p:spPr>
      </p:pic>
    </p:spTree>
    <p:extLst>
      <p:ext uri="{BB962C8B-B14F-4D97-AF65-F5344CB8AC3E}">
        <p14:creationId xmlns:p14="http://schemas.microsoft.com/office/powerpoint/2010/main" val="2826379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77E0715B94034DAD94F39168370EA0" ma:contentTypeVersion="0" ma:contentTypeDescription="Create a new document." ma:contentTypeScope="" ma:versionID="e77364a0b1cbd56cf6869dd61ddfc529">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051593-8C45-47BF-95B7-E3AA6BFB57FD}"/>
</file>

<file path=customXml/itemProps2.xml><?xml version="1.0" encoding="utf-8"?>
<ds:datastoreItem xmlns:ds="http://schemas.openxmlformats.org/officeDocument/2006/customXml" ds:itemID="{2A6D5889-DFA3-46AB-9636-8D3F0F6B3509}"/>
</file>

<file path=customXml/itemProps3.xml><?xml version="1.0" encoding="utf-8"?>
<ds:datastoreItem xmlns:ds="http://schemas.openxmlformats.org/officeDocument/2006/customXml" ds:itemID="{1D487F94-0142-4B29-BDD4-065D0845949B}"/>
</file>

<file path=docProps/app.xml><?xml version="1.0" encoding="utf-8"?>
<Properties xmlns="http://schemas.openxmlformats.org/officeDocument/2006/extended-properties" xmlns:vt="http://schemas.openxmlformats.org/officeDocument/2006/docPropsVTypes">
  <TotalTime>1447</TotalTime>
  <Words>2792</Words>
  <Application>Microsoft Office PowerPoint</Application>
  <PresentationFormat>Widescreen</PresentationFormat>
  <Paragraphs>233</Paragraphs>
  <Slides>78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arial</vt:lpstr>
      <vt:lpstr>Calibri</vt:lpstr>
      <vt:lpstr>Calibri Light</vt:lpstr>
      <vt:lpstr>helvetica</vt:lpstr>
      <vt:lpstr>Lato</vt:lpstr>
      <vt:lpstr>Times New Roman</vt:lpstr>
      <vt:lpstr>urw-din</vt:lpstr>
      <vt:lpstr>Wingdings</vt:lpstr>
      <vt:lpstr>Office Theme</vt:lpstr>
      <vt:lpstr>Morphology And Finite-State Transducers</vt:lpstr>
      <vt:lpstr>Table of Content</vt:lpstr>
      <vt:lpstr>Morphology</vt:lpstr>
      <vt:lpstr>Morphology</vt:lpstr>
      <vt:lpstr>Types of Morphology</vt:lpstr>
      <vt:lpstr>Inflectional Morphology</vt:lpstr>
      <vt:lpstr>Inflectional Morphology</vt:lpstr>
      <vt:lpstr>Derivational Morphology</vt:lpstr>
      <vt:lpstr>Derivational Morphology</vt:lpstr>
      <vt:lpstr>Derivational Morphology</vt:lpstr>
      <vt:lpstr>Limitations of Derivational Morphology</vt:lpstr>
      <vt:lpstr>Finite-State Morphological Parsing</vt:lpstr>
      <vt:lpstr>Finite State Transducers</vt:lpstr>
      <vt:lpstr>Regular languages/ Expressions</vt:lpstr>
      <vt:lpstr>Regular languages/ Expressions (Properties)</vt:lpstr>
      <vt:lpstr>Regular languages/ Expressions (Properties)</vt:lpstr>
      <vt:lpstr>Regular languages/ Expressions (Exercise)</vt:lpstr>
      <vt:lpstr>Regular languages/ Expressions (Excercise)</vt:lpstr>
      <vt:lpstr>Regular languages (Applications): Finite State Transducers</vt:lpstr>
      <vt:lpstr>Regular languages (Applications): Finite State Transducers</vt:lpstr>
      <vt:lpstr>Regular languages (Applications): Finite State Transducers</vt:lpstr>
      <vt:lpstr>Regular languages (Applications): Finite State Transducers</vt:lpstr>
      <vt:lpstr>Regular languages (Applications)</vt:lpstr>
      <vt:lpstr>Regular languages (operations)</vt:lpstr>
      <vt:lpstr>Regular Expression patterns</vt:lpstr>
      <vt:lpstr>Regular Expression patterns</vt:lpstr>
      <vt:lpstr>Regular Expression patterns</vt:lpstr>
      <vt:lpstr>Regular Expression patterns</vt:lpstr>
      <vt:lpstr>Regular Expression patterns</vt:lpstr>
      <vt:lpstr>Regular Expression patterns</vt:lpstr>
      <vt:lpstr>Regular Expression patterns</vt:lpstr>
      <vt:lpstr>Regular Expression patterns</vt:lpstr>
      <vt:lpstr>Regular Expression patterns</vt:lpstr>
      <vt:lpstr>Operator precedence</vt:lpstr>
      <vt:lpstr>Operator precedence</vt:lpstr>
      <vt:lpstr>Operator precedence (Example)</vt:lpstr>
      <vt:lpstr>Operator precedence (Example)</vt:lpstr>
      <vt:lpstr>Operator precedence (Example)</vt:lpstr>
      <vt:lpstr>Operator precedence (Example)</vt:lpstr>
      <vt:lpstr>Operator precedence (Example)</vt:lpstr>
      <vt:lpstr>A Simple Example</vt:lpstr>
      <vt:lpstr>Regular Expressions in MS-Word</vt:lpstr>
      <vt:lpstr>Regular Expressions in MS-Word</vt:lpstr>
      <vt:lpstr>Regular Expressions in MS-Word</vt:lpstr>
      <vt:lpstr>Regular Expressions in MS-Word</vt:lpstr>
      <vt:lpstr>Finite-State Morphological Parsing</vt:lpstr>
      <vt:lpstr>Finite-State Morphological Parsing</vt:lpstr>
      <vt:lpstr>Singular to plural lexicon acceptance</vt:lpstr>
      <vt:lpstr>Singular to plural lexicon acceptance</vt:lpstr>
      <vt:lpstr>Morphological Parsing </vt:lpstr>
      <vt:lpstr>Objective of Morphological Parsing </vt:lpstr>
      <vt:lpstr>Advantages of Parsing </vt:lpstr>
      <vt:lpstr>Algorithm</vt:lpstr>
      <vt:lpstr>Recognition vs. Analysis</vt:lpstr>
      <vt:lpstr>Recognition vs. Analysis</vt:lpstr>
      <vt:lpstr>Recognition vs. Analysis</vt:lpstr>
      <vt:lpstr>Designing Transducer for Parsing </vt:lpstr>
      <vt:lpstr>Surface to the Intermediate Form</vt:lpstr>
      <vt:lpstr>Surface to the Intermediate Form</vt:lpstr>
      <vt:lpstr>Surface to the Intermediate Form</vt:lpstr>
      <vt:lpstr>State Switching in parsing  </vt:lpstr>
      <vt:lpstr>Introduction to Stemming</vt:lpstr>
      <vt:lpstr>Algorithms in Stemming</vt:lpstr>
      <vt:lpstr>Porter Algorithm</vt:lpstr>
      <vt:lpstr>Porter Algorithm</vt:lpstr>
      <vt:lpstr>PowerPoint Presentation</vt:lpstr>
      <vt:lpstr>PowerPoint Presentation</vt:lpstr>
      <vt:lpstr>PowerPoint Presentation</vt:lpstr>
      <vt:lpstr>PowerPoint Presentation</vt:lpstr>
      <vt:lpstr>PowerPoint Presentation</vt:lpstr>
      <vt:lpstr>PowerPoint Presentation</vt:lpstr>
      <vt:lpstr>Phonetic transcription</vt:lpstr>
      <vt:lpstr>Phonetic transcription (Greek Phonetics)</vt:lpstr>
      <vt:lpstr>Allophonic transcription</vt:lpstr>
      <vt:lpstr>Phonemes and Allophones</vt:lpstr>
      <vt:lpstr>Activity: Environment for Aspiration</vt:lpstr>
      <vt:lpstr>Phonological Processes</vt:lpstr>
      <vt:lpstr>Phonological Processes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Morphology And Finite-State Transducers</dc:title>
  <dc:creator>100407</dc:creator>
  <cp:lastModifiedBy>100413</cp:lastModifiedBy>
  <cp:revision>26</cp:revision>
  <dcterms:created xsi:type="dcterms:W3CDTF">2022-07-19T05:03:34Z</dcterms:created>
  <dcterms:modified xsi:type="dcterms:W3CDTF">2022-08-09T14:29:50Z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0x0101006C77E0715B94034DAD94F39168370EA0</vt:lpwstr>
  </property>
</Properties>
</file>